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Default Extension="docx" ContentType="application/vnd.openxmlformats-officedocument.wordprocessingml.document"/>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Default Extension="emf" ContentType="image/x-emf"/>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Default Extension="gif" ContentType="image/gif"/>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sldIdLst>
    <p:sldId id="256" r:id="rId2"/>
    <p:sldId id="257" r:id="rId3"/>
    <p:sldId id="258" r:id="rId4"/>
    <p:sldId id="259" r:id="rId5"/>
    <p:sldId id="309" r:id="rId6"/>
    <p:sldId id="308" r:id="rId7"/>
    <p:sldId id="303" r:id="rId8"/>
    <p:sldId id="304" r:id="rId9"/>
    <p:sldId id="305" r:id="rId10"/>
    <p:sldId id="306" r:id="rId11"/>
    <p:sldId id="307" r:id="rId12"/>
    <p:sldId id="261" r:id="rId13"/>
    <p:sldId id="262" r:id="rId14"/>
    <p:sldId id="264" r:id="rId15"/>
    <p:sldId id="266" r:id="rId16"/>
    <p:sldId id="265" r:id="rId17"/>
    <p:sldId id="260" r:id="rId18"/>
    <p:sldId id="269" r:id="rId19"/>
    <p:sldId id="270" r:id="rId20"/>
    <p:sldId id="298" r:id="rId21"/>
    <p:sldId id="271" r:id="rId22"/>
    <p:sldId id="272" r:id="rId23"/>
    <p:sldId id="273" r:id="rId24"/>
    <p:sldId id="274" r:id="rId25"/>
    <p:sldId id="275" r:id="rId26"/>
    <p:sldId id="276" r:id="rId27"/>
    <p:sldId id="277" r:id="rId28"/>
    <p:sldId id="278" r:id="rId29"/>
    <p:sldId id="286" r:id="rId30"/>
    <p:sldId id="287" r:id="rId31"/>
    <p:sldId id="280" r:id="rId32"/>
    <p:sldId id="281" r:id="rId33"/>
    <p:sldId id="282" r:id="rId34"/>
    <p:sldId id="321" r:id="rId35"/>
    <p:sldId id="296" r:id="rId36"/>
    <p:sldId id="322" r:id="rId37"/>
    <p:sldId id="323" r:id="rId38"/>
    <p:sldId id="290" r:id="rId39"/>
    <p:sldId id="291" r:id="rId40"/>
    <p:sldId id="292" r:id="rId41"/>
    <p:sldId id="293" r:id="rId42"/>
    <p:sldId id="324" r:id="rId43"/>
    <p:sldId id="325" r:id="rId44"/>
    <p:sldId id="326" r:id="rId45"/>
    <p:sldId id="327" r:id="rId46"/>
    <p:sldId id="328" r:id="rId47"/>
    <p:sldId id="329" r:id="rId48"/>
    <p:sldId id="330" r:id="rId49"/>
    <p:sldId id="331" r:id="rId50"/>
    <p:sldId id="333" r:id="rId51"/>
    <p:sldId id="334" r:id="rId52"/>
    <p:sldId id="310" r:id="rId53"/>
    <p:sldId id="332" r:id="rId54"/>
    <p:sldId id="312" r:id="rId55"/>
    <p:sldId id="313" r:id="rId56"/>
    <p:sldId id="335" r:id="rId57"/>
    <p:sldId id="295" r:id="rId58"/>
    <p:sldId id="336" r:id="rId59"/>
    <p:sldId id="337" r:id="rId60"/>
    <p:sldId id="338" r:id="rId61"/>
    <p:sldId id="339" r:id="rId62"/>
    <p:sldId id="340" r:id="rId63"/>
    <p:sldId id="341" r:id="rId64"/>
    <p:sldId id="342" r:id="rId65"/>
    <p:sldId id="343" r:id="rId66"/>
    <p:sldId id="344" r:id="rId67"/>
    <p:sldId id="345" r:id="rId68"/>
    <p:sldId id="346" r:id="rId69"/>
    <p:sldId id="349" r:id="rId70"/>
    <p:sldId id="347" r:id="rId71"/>
    <p:sldId id="348" r:id="rId72"/>
    <p:sldId id="350" r:id="rId73"/>
    <p:sldId id="351" r:id="rId74"/>
    <p:sldId id="359" r:id="rId75"/>
    <p:sldId id="352" r:id="rId76"/>
    <p:sldId id="353" r:id="rId77"/>
    <p:sldId id="354" r:id="rId78"/>
    <p:sldId id="355" r:id="rId79"/>
    <p:sldId id="357" r:id="rId80"/>
    <p:sldId id="361" r:id="rId81"/>
    <p:sldId id="360" r:id="rId82"/>
    <p:sldId id="358" r:id="rId83"/>
    <p:sldId id="362" r:id="rId84"/>
    <p:sldId id="363" r:id="rId8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5250" autoAdjust="0"/>
  </p:normalViewPr>
  <p:slideViewPr>
    <p:cSldViewPr>
      <p:cViewPr>
        <p:scale>
          <a:sx n="80" d="100"/>
          <a:sy n="80" d="100"/>
        </p:scale>
        <p:origin x="-1522" y="-15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8D2FD0-77D0-4F8A-B49D-7B6EC05B8F2A}" type="datetimeFigureOut">
              <a:rPr lang="en-US" smtClean="0"/>
              <a:pPr/>
              <a:t>4/21/2022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30813DE-4984-4C69-94EC-9E7D58AAB71C}"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30813DE-4984-4C69-94EC-9E7D58AAB71C}" type="slidenum">
              <a:rPr lang="en-US" smtClean="0"/>
              <a:pPr/>
              <a:t>31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1466147-A240-4074-BF63-A6D699F00DB3}" type="datetimeFigureOut">
              <a:rPr lang="en-US" smtClean="0"/>
              <a:pPr/>
              <a:t>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6666B2-3407-4587-8985-720BBB85B02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466147-A240-4074-BF63-A6D699F00DB3}" type="datetimeFigureOut">
              <a:rPr lang="en-US" smtClean="0"/>
              <a:pPr/>
              <a:t>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6666B2-3407-4587-8985-720BBB85B02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466147-A240-4074-BF63-A6D699F00DB3}" type="datetimeFigureOut">
              <a:rPr lang="en-US" smtClean="0"/>
              <a:pPr/>
              <a:t>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6666B2-3407-4587-8985-720BBB85B02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466147-A240-4074-BF63-A6D699F00DB3}" type="datetimeFigureOut">
              <a:rPr lang="en-US" smtClean="0"/>
              <a:pPr/>
              <a:t>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6666B2-3407-4587-8985-720BBB85B02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1466147-A240-4074-BF63-A6D699F00DB3}" type="datetimeFigureOut">
              <a:rPr lang="en-US" smtClean="0"/>
              <a:pPr/>
              <a:t>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6666B2-3407-4587-8985-720BBB85B02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1466147-A240-4074-BF63-A6D699F00DB3}" type="datetimeFigureOut">
              <a:rPr lang="en-US" smtClean="0"/>
              <a:pPr/>
              <a:t>4/21/2022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6666B2-3407-4587-8985-720BBB85B02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1466147-A240-4074-BF63-A6D699F00DB3}" type="datetimeFigureOut">
              <a:rPr lang="en-US" smtClean="0"/>
              <a:pPr/>
              <a:t>4/21/2022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6666B2-3407-4587-8985-720BBB85B02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1466147-A240-4074-BF63-A6D699F00DB3}" type="datetimeFigureOut">
              <a:rPr lang="en-US" smtClean="0"/>
              <a:pPr/>
              <a:t>4/21/2022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6666B2-3407-4587-8985-720BBB85B02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466147-A240-4074-BF63-A6D699F00DB3}" type="datetimeFigureOut">
              <a:rPr lang="en-US" smtClean="0"/>
              <a:pPr/>
              <a:t>4/21/2022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6666B2-3407-4587-8985-720BBB85B02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1466147-A240-4074-BF63-A6D699F00DB3}" type="datetimeFigureOut">
              <a:rPr lang="en-US" smtClean="0"/>
              <a:pPr/>
              <a:t>4/21/2022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6666B2-3407-4587-8985-720BBB85B02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1466147-A240-4074-BF63-A6D699F00DB3}" type="datetimeFigureOut">
              <a:rPr lang="en-US" smtClean="0"/>
              <a:pPr/>
              <a:t>4/21/2022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6666B2-3407-4587-8985-720BBB85B02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466147-A240-4074-BF63-A6D699F00DB3}" type="datetimeFigureOut">
              <a:rPr lang="en-US" smtClean="0"/>
              <a:pPr/>
              <a:t>4/21/2022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6666B2-3407-4587-8985-720BBB85B02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package" Target="../embeddings/Microsoft_Office_Word_Document1.doc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package" Target="../embeddings/Microsoft_Office_Word_Document2.docx"/><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1.png"/><Relationship Id="rId4" Type="http://schemas.openxmlformats.org/officeDocument/2006/relationships/package" Target="../embeddings/Microsoft_Office_Word_Document3.docx"/></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package" Target="../embeddings/Microsoft_Office_Word_Document4.docx"/></Relationships>
</file>

<file path=ppt/slides/_rels/slide32.xml.rels><?xml version="1.0" encoding="UTF-8" standalone="yes"?>
<Relationships xmlns="http://schemas.openxmlformats.org/package/2006/relationships"><Relationship Id="rId3" Type="http://schemas.openxmlformats.org/officeDocument/2006/relationships/package" Target="../embeddings/Microsoft_Office_Word_Document5.docx"/><Relationship Id="rId2" Type="http://schemas.openxmlformats.org/officeDocument/2006/relationships/slideLayout" Target="../slideLayouts/slideLayout2.xml"/><Relationship Id="rId1" Type="http://schemas.openxmlformats.org/officeDocument/2006/relationships/vmlDrawing" Target="../drawings/vmlDrawing4.v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python.org/downloads/"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4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www.kaggle.com/" TargetMode="Externa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4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jpe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10" Type="http://schemas.openxmlformats.org/officeDocument/2006/relationships/image" Target="../media/image106.png"/><Relationship Id="rId4" Type="http://schemas.openxmlformats.org/officeDocument/2006/relationships/image" Target="../media/image100.png"/><Relationship Id="rId9" Type="http://schemas.openxmlformats.org/officeDocument/2006/relationships/image" Target="../media/image105.png"/></Relationships>
</file>

<file path=ppt/slides/_rels/slide5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5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5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5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6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6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6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7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0"/>
            <a:ext cx="9144000" cy="6858000"/>
          </a:xfrm>
        </p:spPr>
        <p:txBody>
          <a:bodyPr>
            <a:normAutofit/>
          </a:bodyPr>
          <a:lstStyle/>
          <a:p>
            <a:pPr algn="l"/>
            <a:r>
              <a:rPr lang="en-GB" sz="1500" b="1" dirty="0" smtClean="0">
                <a:solidFill>
                  <a:schemeClr val="tx1"/>
                </a:solidFill>
              </a:rPr>
              <a:t>-&gt; what is the difference between AI,ML,DL,DS  </a:t>
            </a:r>
          </a:p>
          <a:p>
            <a:pPr algn="l"/>
            <a:endParaRPr lang="en-US" sz="1500" b="1" dirty="0">
              <a:solidFill>
                <a:schemeClr val="tx1"/>
              </a:solidFill>
            </a:endParaRPr>
          </a:p>
        </p:txBody>
      </p:sp>
      <p:pic>
        <p:nvPicPr>
          <p:cNvPr id="4" name="Picture 3" descr="different.png"/>
          <p:cNvPicPr>
            <a:picLocks noChangeAspect="1"/>
          </p:cNvPicPr>
          <p:nvPr/>
        </p:nvPicPr>
        <p:blipFill>
          <a:blip r:embed="rId2"/>
          <a:stretch>
            <a:fillRect/>
          </a:stretch>
        </p:blipFill>
        <p:spPr>
          <a:xfrm>
            <a:off x="0" y="228601"/>
            <a:ext cx="8534400" cy="6324599"/>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US" sz="2000" b="1" dirty="0" smtClean="0"/>
              <a:t>-&gt; Python Set</a:t>
            </a:r>
          </a:p>
          <a:p>
            <a:pPr>
              <a:buNone/>
            </a:pPr>
            <a:r>
              <a:rPr lang="en-US" sz="1200" dirty="0" smtClean="0"/>
              <a:t>The set in python can be defined as the unordered collection of various items enclosed within the curly braces. The elements of the set </a:t>
            </a:r>
            <a:r>
              <a:rPr lang="en-US" sz="1200" b="1" dirty="0" smtClean="0">
                <a:solidFill>
                  <a:srgbClr val="FF0000"/>
                </a:solidFill>
              </a:rPr>
              <a:t>can not be duplicate.</a:t>
            </a:r>
            <a:r>
              <a:rPr lang="en-US" sz="1200" b="1" dirty="0" smtClean="0"/>
              <a:t> </a:t>
            </a:r>
            <a:r>
              <a:rPr lang="en-US" sz="1200" b="1" dirty="0" smtClean="0">
                <a:solidFill>
                  <a:srgbClr val="FF0000"/>
                </a:solidFill>
              </a:rPr>
              <a:t>The elements of the python set must be immutable</a:t>
            </a:r>
            <a:r>
              <a:rPr lang="en-US" sz="1200" dirty="0" smtClean="0"/>
              <a:t>.</a:t>
            </a:r>
          </a:p>
          <a:p>
            <a:pPr>
              <a:buNone/>
            </a:pPr>
            <a:r>
              <a:rPr lang="en-US" sz="1200" dirty="0" smtClean="0"/>
              <a:t>Unlike other collections in python, there is no index attached to the elements of the set, i.e., we cannot directly access any element of the set by the index. However, we can print them all together or we can get the list of elements by looping through the set.</a:t>
            </a:r>
          </a:p>
          <a:p>
            <a:pPr>
              <a:buNone/>
            </a:pPr>
            <a:r>
              <a:rPr lang="en-US" sz="1400" b="1" dirty="0" smtClean="0"/>
              <a:t>Creating a set:-</a:t>
            </a:r>
          </a:p>
          <a:p>
            <a:pPr>
              <a:buNone/>
            </a:pPr>
            <a:endParaRPr lang="en-US" sz="1400" b="1" dirty="0" smtClean="0"/>
          </a:p>
          <a:p>
            <a:pPr>
              <a:buNone/>
            </a:pPr>
            <a:endParaRPr lang="en-US" sz="1400" b="1" dirty="0" smtClean="0"/>
          </a:p>
          <a:p>
            <a:pPr>
              <a:buNone/>
            </a:pPr>
            <a:endParaRPr lang="en-US" sz="1400" b="1" dirty="0" smtClean="0"/>
          </a:p>
          <a:p>
            <a:pPr>
              <a:buNone/>
            </a:pPr>
            <a:endParaRPr lang="en-US" sz="1400" b="1" dirty="0" smtClean="0"/>
          </a:p>
          <a:p>
            <a:pPr>
              <a:buNone/>
            </a:pPr>
            <a:r>
              <a:rPr lang="en-US" sz="1400" b="1" dirty="0" smtClean="0"/>
              <a:t>Python Method -&gt;</a:t>
            </a:r>
          </a:p>
          <a:p>
            <a:pPr>
              <a:buNone/>
            </a:pPr>
            <a:endParaRPr lang="en-US" sz="1400" b="1" dirty="0" smtClean="0"/>
          </a:p>
          <a:p>
            <a:pPr>
              <a:buNone/>
            </a:pPr>
            <a:endParaRPr lang="en-US" sz="1200" dirty="0" smtClean="0"/>
          </a:p>
          <a:p>
            <a:pPr>
              <a:buNone/>
            </a:pPr>
            <a:endParaRPr lang="en-US" sz="1200" dirty="0" smtClean="0"/>
          </a:p>
          <a:p>
            <a:pPr>
              <a:buNone/>
            </a:pPr>
            <a:endParaRPr lang="en-US" sz="2000" dirty="0"/>
          </a:p>
        </p:txBody>
      </p:sp>
      <p:sp>
        <p:nvSpPr>
          <p:cNvPr id="4" name="Rectangle 3"/>
          <p:cNvSpPr/>
          <p:nvPr/>
        </p:nvSpPr>
        <p:spPr>
          <a:xfrm>
            <a:off x="0" y="1447800"/>
            <a:ext cx="41910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200" dirty="0" smtClean="0"/>
              <a:t>Days = {</a:t>
            </a:r>
            <a:r>
              <a:rPr lang="en-US" sz="1200" b="1" dirty="0" smtClean="0"/>
              <a:t>"Monday"</a:t>
            </a:r>
            <a:r>
              <a:rPr lang="en-US" sz="1200" dirty="0" smtClean="0"/>
              <a:t>, </a:t>
            </a:r>
            <a:r>
              <a:rPr lang="en-US" sz="1200" b="1" dirty="0" smtClean="0"/>
              <a:t>"Tuesday"</a:t>
            </a:r>
            <a:r>
              <a:rPr lang="en-US" sz="1200" dirty="0" smtClean="0"/>
              <a:t>, </a:t>
            </a:r>
            <a:r>
              <a:rPr lang="en-US" sz="1200" b="1" dirty="0" smtClean="0"/>
              <a:t>"Wednesday"</a:t>
            </a:r>
            <a:r>
              <a:rPr lang="en-US" sz="1200" dirty="0" smtClean="0"/>
              <a:t>, </a:t>
            </a:r>
            <a:r>
              <a:rPr lang="en-US" sz="1200" b="1" dirty="0" smtClean="0"/>
              <a:t>"Thursday"</a:t>
            </a:r>
            <a:r>
              <a:rPr lang="en-US" sz="1200" dirty="0" smtClean="0"/>
              <a:t>, </a:t>
            </a:r>
            <a:r>
              <a:rPr lang="en-US" sz="1200" b="1" dirty="0" smtClean="0"/>
              <a:t>"Friday"</a:t>
            </a:r>
            <a:r>
              <a:rPr lang="en-US" sz="1200" dirty="0" smtClean="0"/>
              <a:t>, </a:t>
            </a:r>
            <a:r>
              <a:rPr lang="en-US" sz="1200" b="1" dirty="0" smtClean="0"/>
              <a:t>"Saturday"</a:t>
            </a:r>
            <a:r>
              <a:rPr lang="en-US" sz="1200" dirty="0" smtClean="0"/>
              <a:t>, </a:t>
            </a:r>
            <a:r>
              <a:rPr lang="en-US" sz="1200" b="1" dirty="0" smtClean="0"/>
              <a:t>"Sunday"</a:t>
            </a:r>
            <a:r>
              <a:rPr lang="en-US" sz="1200" dirty="0" smtClean="0"/>
              <a:t>}  </a:t>
            </a:r>
            <a:br>
              <a:rPr lang="en-US" sz="1200" dirty="0" smtClean="0"/>
            </a:br>
            <a:r>
              <a:rPr lang="en-US" sz="1200" dirty="0" smtClean="0"/>
              <a:t>print(Days)  </a:t>
            </a:r>
            <a:br>
              <a:rPr lang="en-US" sz="1200" dirty="0" smtClean="0"/>
            </a:br>
            <a:r>
              <a:rPr lang="en-US" sz="1200" dirty="0" smtClean="0"/>
              <a:t>print(type(Days)) </a:t>
            </a:r>
            <a:endParaRPr lang="en-US" sz="1200" dirty="0"/>
          </a:p>
        </p:txBody>
      </p:sp>
      <p:sp>
        <p:nvSpPr>
          <p:cNvPr id="5" name="Rectangle 4"/>
          <p:cNvSpPr/>
          <p:nvPr/>
        </p:nvSpPr>
        <p:spPr>
          <a:xfrm>
            <a:off x="4572000" y="1447800"/>
            <a:ext cx="43434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200" dirty="0" smtClean="0"/>
              <a:t>Another Way ...</a:t>
            </a:r>
          </a:p>
          <a:p>
            <a:r>
              <a:rPr lang="en-US" sz="1200" dirty="0" smtClean="0"/>
              <a:t>Days = set([</a:t>
            </a:r>
            <a:r>
              <a:rPr lang="en-US" sz="1200" b="1" dirty="0" smtClean="0"/>
              <a:t>"Monday"</a:t>
            </a:r>
            <a:r>
              <a:rPr lang="en-US" sz="1200" dirty="0" smtClean="0"/>
              <a:t>, </a:t>
            </a:r>
            <a:r>
              <a:rPr lang="en-US" sz="1200" b="1" dirty="0" smtClean="0"/>
              <a:t>"Tuesday"</a:t>
            </a:r>
            <a:r>
              <a:rPr lang="en-US" sz="1200" dirty="0" smtClean="0"/>
              <a:t>, </a:t>
            </a:r>
            <a:r>
              <a:rPr lang="en-US" sz="1200" b="1" dirty="0" smtClean="0"/>
              <a:t>"Wednesday"</a:t>
            </a:r>
            <a:r>
              <a:rPr lang="en-US" sz="1200" dirty="0" smtClean="0"/>
              <a:t>, </a:t>
            </a:r>
            <a:r>
              <a:rPr lang="en-US" sz="1200" b="1" dirty="0" smtClean="0"/>
              <a:t>"Thursday"</a:t>
            </a:r>
            <a:r>
              <a:rPr lang="en-US" sz="1200" dirty="0" smtClean="0"/>
              <a:t>, </a:t>
            </a:r>
            <a:r>
              <a:rPr lang="en-US" sz="1200" b="1" dirty="0" smtClean="0"/>
              <a:t>"Friday"</a:t>
            </a:r>
            <a:r>
              <a:rPr lang="en-US" sz="1200" dirty="0" smtClean="0"/>
              <a:t>, </a:t>
            </a:r>
            <a:r>
              <a:rPr lang="en-US" sz="1200" b="1" dirty="0" smtClean="0"/>
              <a:t>"Saturday"</a:t>
            </a:r>
            <a:r>
              <a:rPr lang="en-US" sz="1200" dirty="0" smtClean="0"/>
              <a:t>, </a:t>
            </a:r>
            <a:r>
              <a:rPr lang="en-US" sz="1200" b="1" dirty="0" smtClean="0"/>
              <a:t>"Sunday"</a:t>
            </a:r>
            <a:r>
              <a:rPr lang="en-US" sz="1200" dirty="0" smtClean="0"/>
              <a:t>])</a:t>
            </a:r>
            <a:br>
              <a:rPr lang="en-US" sz="1200" dirty="0" smtClean="0"/>
            </a:br>
            <a:r>
              <a:rPr lang="en-US" sz="1200" dirty="0" smtClean="0"/>
              <a:t>print(Days)</a:t>
            </a:r>
            <a:br>
              <a:rPr lang="en-US" sz="1200" dirty="0" smtClean="0"/>
            </a:br>
            <a:r>
              <a:rPr lang="en-US" sz="1200" dirty="0" smtClean="0"/>
              <a:t>print(type(Days))</a:t>
            </a:r>
            <a:endParaRPr lang="en-US" sz="1200" dirty="0"/>
          </a:p>
        </p:txBody>
      </p:sp>
      <p:sp>
        <p:nvSpPr>
          <p:cNvPr id="6" name="Rectangle 5"/>
          <p:cNvSpPr/>
          <p:nvPr/>
        </p:nvSpPr>
        <p:spPr>
          <a:xfrm>
            <a:off x="0" y="2667000"/>
            <a:ext cx="5791200" cy="419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900" dirty="0" smtClean="0"/>
              <a:t>Days = set([</a:t>
            </a:r>
            <a:r>
              <a:rPr lang="en-US" sz="900" b="1" dirty="0" smtClean="0"/>
              <a:t>"Monday"</a:t>
            </a:r>
            <a:r>
              <a:rPr lang="en-US" sz="900" dirty="0" smtClean="0"/>
              <a:t>, </a:t>
            </a:r>
            <a:r>
              <a:rPr lang="en-US" sz="900" b="1" dirty="0" smtClean="0"/>
              <a:t>"Tuesday"</a:t>
            </a:r>
            <a:r>
              <a:rPr lang="en-US" sz="900" dirty="0" smtClean="0"/>
              <a:t>, </a:t>
            </a:r>
            <a:r>
              <a:rPr lang="en-US" sz="900" b="1" dirty="0" smtClean="0"/>
              <a:t>"Wednesday"</a:t>
            </a:r>
            <a:r>
              <a:rPr lang="en-US" sz="900" dirty="0" smtClean="0"/>
              <a:t>, </a:t>
            </a:r>
            <a:r>
              <a:rPr lang="en-US" sz="900" b="1" dirty="0" smtClean="0"/>
              <a:t>"Thursday"</a:t>
            </a:r>
            <a:r>
              <a:rPr lang="en-US" sz="900" dirty="0" smtClean="0"/>
              <a:t>, </a:t>
            </a:r>
            <a:r>
              <a:rPr lang="en-US" sz="900" b="1" dirty="0" smtClean="0"/>
              <a:t>"Friday"</a:t>
            </a:r>
            <a:r>
              <a:rPr lang="en-US" sz="900" dirty="0" smtClean="0"/>
              <a:t>, </a:t>
            </a:r>
            <a:r>
              <a:rPr lang="en-US" sz="900" b="1" dirty="0" smtClean="0"/>
              <a:t>"Saturday"</a:t>
            </a:r>
            <a:r>
              <a:rPr lang="en-US" sz="900" dirty="0" smtClean="0"/>
              <a:t>, </a:t>
            </a:r>
            <a:r>
              <a:rPr lang="en-US" sz="900" b="1" dirty="0" smtClean="0"/>
              <a:t>"Sunday"</a:t>
            </a:r>
            <a:r>
              <a:rPr lang="en-US" sz="900" dirty="0" smtClean="0"/>
              <a:t>])</a:t>
            </a:r>
            <a:br>
              <a:rPr lang="en-US" sz="900" dirty="0" smtClean="0"/>
            </a:br>
            <a:r>
              <a:rPr lang="en-US" sz="900" dirty="0" smtClean="0"/>
              <a:t>print(Days)</a:t>
            </a:r>
            <a:br>
              <a:rPr lang="en-US" sz="900" dirty="0" smtClean="0"/>
            </a:br>
            <a:r>
              <a:rPr lang="en-US" sz="900" dirty="0" smtClean="0"/>
              <a:t>Days.add(</a:t>
            </a:r>
            <a:r>
              <a:rPr lang="en-US" sz="900" b="1" dirty="0" smtClean="0"/>
              <a:t>'abc'</a:t>
            </a:r>
            <a:r>
              <a:rPr lang="en-US" sz="900" dirty="0" smtClean="0"/>
              <a:t>);</a:t>
            </a:r>
            <a:br>
              <a:rPr lang="en-US" sz="900" dirty="0" smtClean="0"/>
            </a:br>
            <a:r>
              <a:rPr lang="en-US" sz="900" dirty="0" smtClean="0"/>
              <a:t>Days.add(</a:t>
            </a:r>
            <a:r>
              <a:rPr lang="en-US" sz="900" b="1" dirty="0" smtClean="0"/>
              <a:t>'xyz'</a:t>
            </a:r>
            <a:r>
              <a:rPr lang="en-US" sz="900" dirty="0" smtClean="0"/>
              <a:t>);</a:t>
            </a:r>
            <a:br>
              <a:rPr lang="en-US" sz="900" dirty="0" smtClean="0"/>
            </a:br>
            <a:r>
              <a:rPr lang="en-US" sz="900" dirty="0" smtClean="0"/>
              <a:t>print(Days);</a:t>
            </a:r>
            <a:br>
              <a:rPr lang="en-US" sz="900" dirty="0" smtClean="0"/>
            </a:br>
            <a:r>
              <a:rPr lang="en-US" sz="900" dirty="0" smtClean="0"/>
              <a:t>Days.update([</a:t>
            </a:r>
            <a:r>
              <a:rPr lang="en-US" sz="900" b="1" dirty="0" smtClean="0"/>
              <a:t>"Friday"</a:t>
            </a:r>
            <a:r>
              <a:rPr lang="en-US" sz="900" dirty="0" smtClean="0"/>
              <a:t>,</a:t>
            </a:r>
            <a:r>
              <a:rPr lang="en-US" sz="900" b="1" dirty="0" smtClean="0"/>
              <a:t>"July"</a:t>
            </a:r>
            <a:r>
              <a:rPr lang="en-US" sz="900" dirty="0" smtClean="0"/>
              <a:t>,</a:t>
            </a:r>
            <a:r>
              <a:rPr lang="en-US" sz="900" b="1" dirty="0" smtClean="0"/>
              <a:t>"August"</a:t>
            </a:r>
            <a:r>
              <a:rPr lang="en-US" sz="900" dirty="0" smtClean="0"/>
              <a:t>,</a:t>
            </a:r>
            <a:r>
              <a:rPr lang="en-US" sz="900" b="1" dirty="0" smtClean="0"/>
              <a:t>"September"</a:t>
            </a:r>
            <a:r>
              <a:rPr lang="en-US" sz="900" dirty="0" smtClean="0"/>
              <a:t>,</a:t>
            </a:r>
            <a:r>
              <a:rPr lang="en-US" sz="900" b="1" dirty="0" smtClean="0"/>
              <a:t>"October"</a:t>
            </a:r>
            <a:r>
              <a:rPr lang="en-US" sz="900" dirty="0" smtClean="0"/>
              <a:t>]); </a:t>
            </a:r>
            <a:r>
              <a:rPr lang="en-US" sz="900" i="1" dirty="0" smtClean="0"/>
              <a:t># update set not Element </a:t>
            </a:r>
            <a:br>
              <a:rPr lang="en-US" sz="900" i="1" dirty="0" smtClean="0"/>
            </a:br>
            <a:r>
              <a:rPr lang="en-US" sz="900" dirty="0" smtClean="0"/>
              <a:t>print(Days);</a:t>
            </a:r>
            <a:br>
              <a:rPr lang="en-US" sz="900" dirty="0" smtClean="0"/>
            </a:br>
            <a:r>
              <a:rPr lang="en-US" sz="900" dirty="0" smtClean="0"/>
              <a:t>Days.discard(</a:t>
            </a:r>
            <a:r>
              <a:rPr lang="en-US" sz="900" b="1" dirty="0" smtClean="0"/>
              <a:t>"july"</a:t>
            </a:r>
            <a:r>
              <a:rPr lang="en-US" sz="900" dirty="0" smtClean="0"/>
              <a:t>); </a:t>
            </a:r>
            <a:r>
              <a:rPr lang="en-US" sz="900" i="1" dirty="0" smtClean="0"/>
              <a:t># del july  ##if not find “july” do not show any error</a:t>
            </a:r>
            <a:br>
              <a:rPr lang="en-US" sz="900" i="1" dirty="0" smtClean="0"/>
            </a:br>
            <a:r>
              <a:rPr lang="en-US" sz="900" dirty="0" smtClean="0"/>
              <a:t>print(Days)</a:t>
            </a:r>
            <a:br>
              <a:rPr lang="en-US" sz="900" dirty="0" smtClean="0"/>
            </a:br>
            <a:r>
              <a:rPr lang="en-US" sz="900" i="1" dirty="0" smtClean="0"/>
              <a:t># Days.remove("January");    # if not find “july”  show any error.</a:t>
            </a:r>
            <a:br>
              <a:rPr lang="en-US" sz="900" i="1" dirty="0" smtClean="0"/>
            </a:br>
            <a:r>
              <a:rPr lang="en-US" sz="900" i="1" dirty="0" smtClean="0"/>
              <a:t>#Days.pop();</a:t>
            </a:r>
            <a:br>
              <a:rPr lang="en-US" sz="900" i="1" dirty="0" smtClean="0"/>
            </a:br>
            <a:r>
              <a:rPr lang="en-US" sz="900" i="1" dirty="0" smtClean="0"/>
              <a:t>#Days.clear(); # clear all set</a:t>
            </a:r>
            <a:br>
              <a:rPr lang="en-US" sz="900" i="1" dirty="0" smtClean="0"/>
            </a:br>
            <a:r>
              <a:rPr lang="en-US" sz="900" i="1" dirty="0" smtClean="0"/>
              <a:t># union | operator</a:t>
            </a:r>
            <a:br>
              <a:rPr lang="en-US" sz="900" i="1" dirty="0" smtClean="0"/>
            </a:br>
            <a:r>
              <a:rPr lang="en-US" sz="900" dirty="0" smtClean="0"/>
              <a:t>Days1 = {</a:t>
            </a:r>
            <a:r>
              <a:rPr lang="en-US" sz="900" b="1" dirty="0" smtClean="0"/>
              <a:t>"Monday"</a:t>
            </a:r>
            <a:r>
              <a:rPr lang="en-US" sz="900" dirty="0" smtClean="0"/>
              <a:t>,</a:t>
            </a:r>
            <a:r>
              <a:rPr lang="en-US" sz="900" b="1" dirty="0" smtClean="0"/>
              <a:t>"Tuesday"</a:t>
            </a:r>
            <a:r>
              <a:rPr lang="en-US" sz="900" dirty="0" smtClean="0"/>
              <a:t>,</a:t>
            </a:r>
            <a:r>
              <a:rPr lang="en-US" sz="900" b="1" dirty="0" smtClean="0"/>
              <a:t>"Wednesday"</a:t>
            </a:r>
            <a:r>
              <a:rPr lang="en-US" sz="900" dirty="0" smtClean="0"/>
              <a:t>,</a:t>
            </a:r>
            <a:r>
              <a:rPr lang="en-US" sz="900" b="1" dirty="0" smtClean="0"/>
              <a:t>"Thursday"</a:t>
            </a:r>
            <a:r>
              <a:rPr lang="en-US" sz="900" dirty="0" smtClean="0"/>
              <a:t>}</a:t>
            </a:r>
            <a:br>
              <a:rPr lang="en-US" sz="900" dirty="0" smtClean="0"/>
            </a:br>
            <a:r>
              <a:rPr lang="en-US" sz="900" dirty="0" smtClean="0"/>
              <a:t>Days2 = {</a:t>
            </a:r>
            <a:r>
              <a:rPr lang="en-US" sz="900" b="1" dirty="0" smtClean="0"/>
              <a:t>"Friday"</a:t>
            </a:r>
            <a:r>
              <a:rPr lang="en-US" sz="900" dirty="0" smtClean="0"/>
              <a:t>,</a:t>
            </a:r>
            <a:r>
              <a:rPr lang="en-US" sz="900" b="1" dirty="0" smtClean="0"/>
              <a:t>"Saturday"</a:t>
            </a:r>
            <a:r>
              <a:rPr lang="en-US" sz="900" dirty="0" smtClean="0"/>
              <a:t>,</a:t>
            </a:r>
            <a:r>
              <a:rPr lang="en-US" sz="900" b="1" dirty="0" smtClean="0"/>
              <a:t>"Sunday"</a:t>
            </a:r>
            <a:r>
              <a:rPr lang="en-US" sz="900" dirty="0" smtClean="0"/>
              <a:t>}</a:t>
            </a:r>
            <a:br>
              <a:rPr lang="en-US" sz="900" dirty="0" smtClean="0"/>
            </a:br>
            <a:r>
              <a:rPr lang="en-US" sz="900" dirty="0" smtClean="0"/>
              <a:t>print(Days1|Days2) </a:t>
            </a:r>
            <a:r>
              <a:rPr lang="en-US" sz="900" i="1" dirty="0" smtClean="0"/>
              <a:t>#printing the union of the sets</a:t>
            </a:r>
            <a:br>
              <a:rPr lang="en-US" sz="900" i="1" dirty="0" smtClean="0"/>
            </a:br>
            <a:r>
              <a:rPr lang="en-US" sz="900" i="1" dirty="0" smtClean="0"/>
              <a:t>#Intersection of two sets</a:t>
            </a:r>
            <a:br>
              <a:rPr lang="en-US" sz="900" i="1" dirty="0" smtClean="0"/>
            </a:br>
            <a:r>
              <a:rPr lang="en-US" sz="900" dirty="0" smtClean="0"/>
              <a:t>set1 = {</a:t>
            </a:r>
            <a:r>
              <a:rPr lang="en-US" sz="900" b="1" dirty="0" smtClean="0"/>
              <a:t>"Ayush"</a:t>
            </a:r>
            <a:r>
              <a:rPr lang="en-US" sz="900" dirty="0" smtClean="0"/>
              <a:t>,</a:t>
            </a:r>
            <a:r>
              <a:rPr lang="en-US" sz="900" b="1" dirty="0" smtClean="0"/>
              <a:t>"John"</a:t>
            </a:r>
            <a:r>
              <a:rPr lang="en-US" sz="900" dirty="0" smtClean="0"/>
              <a:t>, </a:t>
            </a:r>
            <a:r>
              <a:rPr lang="en-US" sz="900" b="1" dirty="0" smtClean="0"/>
              <a:t>"David"</a:t>
            </a:r>
            <a:r>
              <a:rPr lang="en-US" sz="900" dirty="0" smtClean="0"/>
              <a:t>, </a:t>
            </a:r>
            <a:r>
              <a:rPr lang="en-US" sz="900" b="1" dirty="0" smtClean="0"/>
              <a:t>"Martin"</a:t>
            </a:r>
            <a:r>
              <a:rPr lang="en-US" sz="900" dirty="0" smtClean="0"/>
              <a:t>}</a:t>
            </a:r>
            <a:br>
              <a:rPr lang="en-US" sz="900" dirty="0" smtClean="0"/>
            </a:br>
            <a:r>
              <a:rPr lang="en-US" sz="900" dirty="0" smtClean="0"/>
              <a:t>set2 = {</a:t>
            </a:r>
            <a:r>
              <a:rPr lang="en-US" sz="900" b="1" dirty="0" smtClean="0"/>
              <a:t>"Steve"</a:t>
            </a:r>
            <a:r>
              <a:rPr lang="en-US" sz="900" dirty="0" smtClean="0"/>
              <a:t>,</a:t>
            </a:r>
            <a:r>
              <a:rPr lang="en-US" sz="900" b="1" dirty="0" smtClean="0"/>
              <a:t>"Milan"</a:t>
            </a:r>
            <a:r>
              <a:rPr lang="en-US" sz="900" dirty="0" smtClean="0"/>
              <a:t>,</a:t>
            </a:r>
            <a:r>
              <a:rPr lang="en-US" sz="900" b="1" dirty="0" smtClean="0"/>
              <a:t>"David"</a:t>
            </a:r>
            <a:r>
              <a:rPr lang="en-US" sz="900" dirty="0" smtClean="0"/>
              <a:t>, </a:t>
            </a:r>
            <a:r>
              <a:rPr lang="en-US" sz="900" b="1" dirty="0" smtClean="0"/>
              <a:t>"Martin"</a:t>
            </a:r>
            <a:r>
              <a:rPr lang="en-US" sz="900" dirty="0" smtClean="0"/>
              <a:t>}</a:t>
            </a:r>
            <a:br>
              <a:rPr lang="en-US" sz="900" dirty="0" smtClean="0"/>
            </a:br>
            <a:r>
              <a:rPr lang="en-US" sz="900" dirty="0" smtClean="0"/>
              <a:t>print(set1&amp;set2) </a:t>
            </a:r>
            <a:r>
              <a:rPr lang="en-US" sz="900" i="1" dirty="0" smtClean="0"/>
              <a:t>#prints the intersection of the two sets</a:t>
            </a:r>
            <a:br>
              <a:rPr lang="en-US" sz="900" i="1" dirty="0" smtClean="0"/>
            </a:br>
            <a:r>
              <a:rPr lang="en-US" sz="900" i="1" dirty="0" smtClean="0"/>
              <a:t>#intersection_update() method</a:t>
            </a:r>
            <a:br>
              <a:rPr lang="en-US" sz="900" i="1" dirty="0" smtClean="0"/>
            </a:br>
            <a:r>
              <a:rPr lang="en-US" sz="900" dirty="0" smtClean="0"/>
              <a:t>a = {</a:t>
            </a:r>
            <a:r>
              <a:rPr lang="en-US" sz="900" b="1" dirty="0" smtClean="0"/>
              <a:t>"ayush"</a:t>
            </a:r>
            <a:r>
              <a:rPr lang="en-US" sz="900" dirty="0" smtClean="0"/>
              <a:t>, </a:t>
            </a:r>
            <a:r>
              <a:rPr lang="en-US" sz="900" b="1" dirty="0" smtClean="0"/>
              <a:t>"bob"</a:t>
            </a:r>
            <a:r>
              <a:rPr lang="en-US" sz="900" dirty="0" smtClean="0"/>
              <a:t>, </a:t>
            </a:r>
            <a:r>
              <a:rPr lang="en-US" sz="900" b="1" dirty="0" smtClean="0"/>
              <a:t>"castle"</a:t>
            </a:r>
            <a:r>
              <a:rPr lang="en-US" sz="900" dirty="0" smtClean="0"/>
              <a:t>}</a:t>
            </a:r>
            <a:br>
              <a:rPr lang="en-US" sz="900" dirty="0" smtClean="0"/>
            </a:br>
            <a:r>
              <a:rPr lang="en-US" sz="900" dirty="0" smtClean="0"/>
              <a:t>b = {</a:t>
            </a:r>
            <a:r>
              <a:rPr lang="en-US" sz="900" b="1" dirty="0" smtClean="0"/>
              <a:t>"castle"</a:t>
            </a:r>
            <a:r>
              <a:rPr lang="en-US" sz="900" dirty="0" smtClean="0"/>
              <a:t>, </a:t>
            </a:r>
            <a:r>
              <a:rPr lang="en-US" sz="900" b="1" dirty="0" smtClean="0"/>
              <a:t>"dude"</a:t>
            </a:r>
            <a:r>
              <a:rPr lang="en-US" sz="900" dirty="0" smtClean="0"/>
              <a:t>, </a:t>
            </a:r>
            <a:r>
              <a:rPr lang="en-US" sz="900" b="1" dirty="0" smtClean="0"/>
              <a:t>"emyway"</a:t>
            </a:r>
            <a:r>
              <a:rPr lang="en-US" sz="900" dirty="0" smtClean="0"/>
              <a:t>}</a:t>
            </a:r>
            <a:br>
              <a:rPr lang="en-US" sz="900" dirty="0" smtClean="0"/>
            </a:br>
            <a:r>
              <a:rPr lang="en-US" sz="900" dirty="0" smtClean="0"/>
              <a:t>c = {</a:t>
            </a:r>
            <a:r>
              <a:rPr lang="en-US" sz="900" b="1" dirty="0" smtClean="0"/>
              <a:t>"fuson"</a:t>
            </a:r>
            <a:r>
              <a:rPr lang="en-US" sz="900" dirty="0" smtClean="0"/>
              <a:t>, </a:t>
            </a:r>
            <a:r>
              <a:rPr lang="en-US" sz="900" b="1" dirty="0" smtClean="0"/>
              <a:t>"gaurav"</a:t>
            </a:r>
            <a:r>
              <a:rPr lang="en-US" sz="900" dirty="0" smtClean="0"/>
              <a:t>, </a:t>
            </a:r>
            <a:r>
              <a:rPr lang="en-US" sz="900" b="1" dirty="0" smtClean="0"/>
              <a:t>"castle"</a:t>
            </a:r>
            <a:r>
              <a:rPr lang="en-US" sz="900" dirty="0" smtClean="0"/>
              <a:t>}</a:t>
            </a:r>
            <a:br>
              <a:rPr lang="en-US" sz="900" dirty="0" smtClean="0"/>
            </a:br>
            <a:r>
              <a:rPr lang="en-US" sz="900" dirty="0" smtClean="0"/>
              <a:t>a.intersection_update(b, c)</a:t>
            </a:r>
          </a:p>
          <a:p>
            <a:r>
              <a:rPr lang="en-US" sz="900" dirty="0" smtClean="0"/>
              <a:t>Print(a) # common data show (“ </a:t>
            </a:r>
            <a:r>
              <a:rPr lang="en-US" sz="900" b="1" dirty="0" smtClean="0"/>
              <a:t>castle  “)</a:t>
            </a:r>
            <a:r>
              <a:rPr lang="en-US" sz="900" dirty="0" smtClean="0"/>
              <a:t/>
            </a:r>
            <a:br>
              <a:rPr lang="en-US" sz="900" dirty="0" smtClean="0"/>
            </a:br>
            <a:r>
              <a:rPr lang="en-US" sz="900" i="1" dirty="0" smtClean="0"/>
              <a:t>#Difference of two sets</a:t>
            </a:r>
            <a:br>
              <a:rPr lang="en-US" sz="900" i="1" dirty="0" smtClean="0"/>
            </a:br>
            <a:r>
              <a:rPr lang="en-US" sz="900" dirty="0" smtClean="0"/>
              <a:t>Days1 = {</a:t>
            </a:r>
            <a:r>
              <a:rPr lang="en-US" sz="900" b="1" dirty="0" smtClean="0"/>
              <a:t>"Monday"</a:t>
            </a:r>
            <a:r>
              <a:rPr lang="en-US" sz="900" dirty="0" smtClean="0"/>
              <a:t>,  </a:t>
            </a:r>
            <a:r>
              <a:rPr lang="en-US" sz="900" b="1" dirty="0" smtClean="0"/>
              <a:t>"Tuesday"</a:t>
            </a:r>
            <a:r>
              <a:rPr lang="en-US" sz="900" dirty="0" smtClean="0"/>
              <a:t>, </a:t>
            </a:r>
            <a:r>
              <a:rPr lang="en-US" sz="900" b="1" dirty="0" smtClean="0"/>
              <a:t>"Wednesday"</a:t>
            </a:r>
            <a:r>
              <a:rPr lang="en-US" sz="900" dirty="0" smtClean="0"/>
              <a:t>, </a:t>
            </a:r>
            <a:r>
              <a:rPr lang="en-US" sz="900" b="1" dirty="0" smtClean="0"/>
              <a:t>"Thursday"</a:t>
            </a:r>
            <a:r>
              <a:rPr lang="en-US" sz="900" dirty="0" smtClean="0"/>
              <a:t>}</a:t>
            </a:r>
            <a:br>
              <a:rPr lang="en-US" sz="900" dirty="0" smtClean="0"/>
            </a:br>
            <a:r>
              <a:rPr lang="en-US" sz="900" dirty="0" smtClean="0"/>
              <a:t>Days2 = {</a:t>
            </a:r>
            <a:r>
              <a:rPr lang="en-US" sz="900" b="1" dirty="0" smtClean="0"/>
              <a:t>"Monday"</a:t>
            </a:r>
            <a:r>
              <a:rPr lang="en-US" sz="900" dirty="0" smtClean="0"/>
              <a:t>, </a:t>
            </a:r>
            <a:r>
              <a:rPr lang="en-US" sz="900" b="1" dirty="0" smtClean="0"/>
              <a:t>"Tuesday"</a:t>
            </a:r>
            <a:r>
              <a:rPr lang="en-US" sz="900" dirty="0" smtClean="0"/>
              <a:t>, </a:t>
            </a:r>
            <a:r>
              <a:rPr lang="en-US" sz="900" b="1" dirty="0" smtClean="0"/>
              <a:t>"Sunday"</a:t>
            </a:r>
            <a:r>
              <a:rPr lang="en-US" sz="900" dirty="0" smtClean="0"/>
              <a:t>}</a:t>
            </a:r>
            <a:br>
              <a:rPr lang="en-US" sz="900" dirty="0" smtClean="0"/>
            </a:br>
            <a:r>
              <a:rPr lang="en-US" sz="900" dirty="0" smtClean="0"/>
              <a:t>print(Days1-Days2) </a:t>
            </a:r>
            <a:r>
              <a:rPr lang="en-US" sz="900" i="1" dirty="0" smtClean="0"/>
              <a:t>#{"Wednesday", "Thursday" will be printed}  #</a:t>
            </a:r>
            <a:br>
              <a:rPr lang="en-US" sz="900" i="1" dirty="0" smtClean="0"/>
            </a:br>
            <a:endParaRPr lang="en-US" sz="900" dirty="0"/>
          </a:p>
        </p:txBody>
      </p:sp>
      <p:sp>
        <p:nvSpPr>
          <p:cNvPr id="7" name="Rectangle 6"/>
          <p:cNvSpPr/>
          <p:nvPr/>
        </p:nvSpPr>
        <p:spPr>
          <a:xfrm>
            <a:off x="5867400" y="2667000"/>
            <a:ext cx="3276600" cy="419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000" b="1" dirty="0" smtClean="0"/>
              <a:t>FrozenSets:-</a:t>
            </a:r>
          </a:p>
          <a:p>
            <a:r>
              <a:rPr lang="en-US" sz="1000" dirty="0" smtClean="0"/>
              <a:t>The frozen sets are the immutable form of the normal sets, i.e., the items of the frozen set can not be changed and therefore it can be used as a key in dictionary.</a:t>
            </a:r>
          </a:p>
          <a:p>
            <a:r>
              <a:rPr lang="en-US" sz="1000" dirty="0" smtClean="0"/>
              <a:t>The elements of the frozen set can not be changed after the creation. We cannot change or append the content of the frozen sets by using the methods like add() or remove().</a:t>
            </a:r>
          </a:p>
          <a:p>
            <a:endParaRPr lang="en-US" sz="1000" b="1" dirty="0" smtClean="0"/>
          </a:p>
          <a:p>
            <a:endParaRPr lang="en-US" sz="1000" b="1" dirty="0" smtClean="0"/>
          </a:p>
        </p:txBody>
      </p:sp>
      <p:sp>
        <p:nvSpPr>
          <p:cNvPr id="8" name="Rectangle 7"/>
          <p:cNvSpPr/>
          <p:nvPr/>
        </p:nvSpPr>
        <p:spPr>
          <a:xfrm>
            <a:off x="6019800" y="3886200"/>
            <a:ext cx="2895600" cy="1981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200" dirty="0" smtClean="0"/>
              <a:t>Frozenset = frozenset([1,2,3,4,5])   </a:t>
            </a:r>
          </a:p>
          <a:p>
            <a:r>
              <a:rPr lang="en-US" sz="1200" b="1" dirty="0" smtClean="0"/>
              <a:t>print</a:t>
            </a:r>
            <a:r>
              <a:rPr lang="en-US" sz="1200" dirty="0" smtClean="0"/>
              <a:t>(type(Frozenset))  </a:t>
            </a:r>
          </a:p>
          <a:p>
            <a:r>
              <a:rPr lang="en-US" sz="1200" b="1" dirty="0" smtClean="0"/>
              <a:t>print</a:t>
            </a:r>
            <a:r>
              <a:rPr lang="en-US" sz="1200" dirty="0" smtClean="0"/>
              <a:t>("\nprinting the content of frozen set...")  </a:t>
            </a:r>
          </a:p>
          <a:p>
            <a:r>
              <a:rPr lang="en-US" sz="1200" b="1" dirty="0" smtClean="0"/>
              <a:t>for</a:t>
            </a:r>
            <a:r>
              <a:rPr lang="en-US" sz="1200" dirty="0" smtClean="0"/>
              <a:t> i </a:t>
            </a:r>
            <a:r>
              <a:rPr lang="en-US" sz="1200" b="1" dirty="0" smtClean="0"/>
              <a:t>in</a:t>
            </a:r>
            <a:r>
              <a:rPr lang="en-US" sz="1200" dirty="0" smtClean="0"/>
              <a:t> Frozenset:  </a:t>
            </a:r>
          </a:p>
          <a:p>
            <a:r>
              <a:rPr lang="en-US" sz="1200" dirty="0" smtClean="0"/>
              <a:t>    </a:t>
            </a:r>
            <a:r>
              <a:rPr lang="en-US" sz="1200" b="1" dirty="0" smtClean="0"/>
              <a:t>print</a:t>
            </a:r>
            <a:r>
              <a:rPr lang="en-US" sz="1200" dirty="0" smtClean="0"/>
              <a:t>(i);  </a:t>
            </a:r>
          </a:p>
          <a:p>
            <a:r>
              <a:rPr lang="en-US" sz="1200" dirty="0" smtClean="0"/>
              <a:t>Frozenset.add(6) #it is immutable that means not possiable to change .</a:t>
            </a:r>
          </a:p>
          <a:p>
            <a:endParaRPr lang="en-US" sz="12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US" sz="2000" b="1" dirty="0" smtClean="0"/>
              <a:t>-&gt; Python Dictionary</a:t>
            </a:r>
          </a:p>
          <a:p>
            <a:pPr>
              <a:buNone/>
            </a:pPr>
            <a:r>
              <a:rPr lang="en-US" sz="1200" dirty="0" smtClean="0"/>
              <a:t>Dictionary is used to implement the key-value pair in python. The dictionary is the data type in python which can simulate the real-life data arrangement where some specific value exists for some particular key.</a:t>
            </a:r>
          </a:p>
          <a:p>
            <a:pPr>
              <a:buNone/>
            </a:pPr>
            <a:r>
              <a:rPr lang="en-US" sz="1200" dirty="0" smtClean="0"/>
              <a:t>In other words, we can say that a dictionary is the collection of key-value pairs where the value can be any python object whereas the </a:t>
            </a:r>
            <a:r>
              <a:rPr lang="en-US" sz="1200" dirty="0" smtClean="0">
                <a:solidFill>
                  <a:srgbClr val="FF0000"/>
                </a:solidFill>
              </a:rPr>
              <a:t>keys are the immutable</a:t>
            </a:r>
            <a:r>
              <a:rPr lang="en-US" sz="1200" dirty="0" smtClean="0"/>
              <a:t> python object, </a:t>
            </a:r>
          </a:p>
          <a:p>
            <a:pPr>
              <a:buNone/>
            </a:pPr>
            <a:r>
              <a:rPr lang="en-US" sz="1200" b="1" dirty="0" smtClean="0"/>
              <a:t>Creating the dictionary:-&gt;</a:t>
            </a:r>
          </a:p>
          <a:p>
            <a:pPr>
              <a:buNone/>
            </a:pPr>
            <a:endParaRPr lang="en-US" sz="1200" b="1" dirty="0" smtClean="0"/>
          </a:p>
          <a:p>
            <a:pPr>
              <a:buNone/>
            </a:pPr>
            <a:endParaRPr lang="en-US" sz="1200" b="1" dirty="0" smtClean="0"/>
          </a:p>
          <a:p>
            <a:pPr>
              <a:buNone/>
            </a:pPr>
            <a:endParaRPr lang="en-US" sz="1200" b="1" dirty="0" smtClean="0"/>
          </a:p>
          <a:p>
            <a:pPr>
              <a:buNone/>
            </a:pPr>
            <a:endParaRPr lang="en-US" sz="1200" b="1" dirty="0" smtClean="0"/>
          </a:p>
          <a:p>
            <a:pPr>
              <a:buNone/>
            </a:pPr>
            <a:endParaRPr lang="en-US" sz="1200" b="1" dirty="0" smtClean="0"/>
          </a:p>
          <a:p>
            <a:pPr>
              <a:buNone/>
            </a:pPr>
            <a:endParaRPr lang="en-US" sz="1200" b="1" dirty="0" smtClean="0"/>
          </a:p>
          <a:p>
            <a:pPr>
              <a:buNone/>
            </a:pPr>
            <a:endParaRPr lang="en-US" sz="1200" b="1" dirty="0" smtClean="0"/>
          </a:p>
          <a:p>
            <a:pPr>
              <a:buNone/>
            </a:pPr>
            <a:endParaRPr lang="en-US" sz="1200" b="1" dirty="0" smtClean="0"/>
          </a:p>
          <a:p>
            <a:pPr>
              <a:buNone/>
            </a:pPr>
            <a:endParaRPr lang="en-US" sz="1200" b="1" dirty="0" smtClean="0"/>
          </a:p>
          <a:p>
            <a:pPr>
              <a:buNone/>
            </a:pPr>
            <a:endParaRPr lang="en-US" sz="1200" b="1" dirty="0" smtClean="0"/>
          </a:p>
          <a:p>
            <a:pPr>
              <a:buNone/>
            </a:pPr>
            <a:endParaRPr lang="en-US" sz="1200" b="1" dirty="0" smtClean="0"/>
          </a:p>
          <a:p>
            <a:pPr>
              <a:buNone/>
            </a:pPr>
            <a:endParaRPr lang="en-US" sz="1200" b="1" dirty="0" smtClean="0"/>
          </a:p>
          <a:p>
            <a:pPr>
              <a:buNone/>
            </a:pPr>
            <a:endParaRPr lang="en-US" sz="1200" b="1" dirty="0" smtClean="0"/>
          </a:p>
          <a:p>
            <a:pPr>
              <a:buNone/>
            </a:pPr>
            <a:endParaRPr lang="en-US" sz="1200" dirty="0" smtClean="0"/>
          </a:p>
          <a:p>
            <a:pPr>
              <a:buNone/>
            </a:pPr>
            <a:endParaRPr lang="en-US" sz="1200" dirty="0" smtClean="0"/>
          </a:p>
          <a:p>
            <a:pPr>
              <a:buNone/>
            </a:pPr>
            <a:endParaRPr lang="en-US" sz="1200" dirty="0" smtClean="0"/>
          </a:p>
          <a:p>
            <a:pPr>
              <a:buNone/>
            </a:pPr>
            <a:endParaRPr lang="en-US" sz="2000" dirty="0"/>
          </a:p>
        </p:txBody>
      </p:sp>
      <p:sp>
        <p:nvSpPr>
          <p:cNvPr id="4" name="Rectangle 3"/>
          <p:cNvSpPr/>
          <p:nvPr/>
        </p:nvSpPr>
        <p:spPr>
          <a:xfrm>
            <a:off x="0" y="1371600"/>
            <a:ext cx="46482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200" dirty="0" smtClean="0"/>
              <a:t>Dict = {</a:t>
            </a:r>
            <a:r>
              <a:rPr lang="en-US" sz="1200" b="1" dirty="0" smtClean="0"/>
              <a:t>"Name"</a:t>
            </a:r>
            <a:r>
              <a:rPr lang="en-US" sz="1200" dirty="0" smtClean="0"/>
              <a:t>: </a:t>
            </a:r>
            <a:r>
              <a:rPr lang="en-US" sz="1200" b="1" dirty="0" smtClean="0"/>
              <a:t>"Somnath"</a:t>
            </a:r>
            <a:r>
              <a:rPr lang="en-US" sz="1200" dirty="0" smtClean="0"/>
              <a:t>,</a:t>
            </a:r>
            <a:r>
              <a:rPr lang="en-US" sz="1200" b="1" dirty="0" smtClean="0"/>
              <a:t>"Age"</a:t>
            </a:r>
            <a:r>
              <a:rPr lang="en-US" sz="1200" dirty="0" smtClean="0"/>
              <a:t>: 30}</a:t>
            </a:r>
            <a:br>
              <a:rPr lang="en-US" sz="1200" dirty="0" smtClean="0"/>
            </a:br>
            <a:r>
              <a:rPr lang="en-US" sz="1200" dirty="0" smtClean="0"/>
              <a:t>print(</a:t>
            </a:r>
            <a:r>
              <a:rPr lang="en-US" sz="1200" b="1" dirty="0" smtClean="0"/>
              <a:t>"my name is "</a:t>
            </a:r>
            <a:r>
              <a:rPr lang="en-US" sz="1200" dirty="0" smtClean="0"/>
              <a:t>+ Dict[</a:t>
            </a:r>
            <a:r>
              <a:rPr lang="en-US" sz="1200" b="1" dirty="0" smtClean="0"/>
              <a:t>"Name"</a:t>
            </a:r>
            <a:r>
              <a:rPr lang="en-US" sz="1200" dirty="0" smtClean="0"/>
              <a:t>]);</a:t>
            </a:r>
            <a:endParaRPr lang="en-US" sz="1200" dirty="0"/>
          </a:p>
        </p:txBody>
      </p:sp>
      <p:sp>
        <p:nvSpPr>
          <p:cNvPr id="5" name="Rectangle 4"/>
          <p:cNvSpPr/>
          <p:nvPr/>
        </p:nvSpPr>
        <p:spPr>
          <a:xfrm>
            <a:off x="4800600" y="1295400"/>
            <a:ext cx="41148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200" dirty="0" smtClean="0"/>
              <a:t>Dict = {</a:t>
            </a:r>
            <a:r>
              <a:rPr lang="en-US" sz="1200" b="1" dirty="0" smtClean="0"/>
              <a:t>"Name"</a:t>
            </a:r>
            <a:r>
              <a:rPr lang="en-US" sz="1200" dirty="0" smtClean="0"/>
              <a:t>: </a:t>
            </a:r>
            <a:r>
              <a:rPr lang="en-US" sz="1200" b="1" dirty="0" smtClean="0"/>
              <a:t>"Somnath"</a:t>
            </a:r>
            <a:r>
              <a:rPr lang="en-US" sz="1200" dirty="0" smtClean="0"/>
              <a:t>,</a:t>
            </a:r>
            <a:r>
              <a:rPr lang="en-US" sz="1200" b="1" dirty="0" smtClean="0"/>
              <a:t>"Age"</a:t>
            </a:r>
            <a:r>
              <a:rPr lang="en-US" sz="1200" dirty="0" smtClean="0"/>
              <a:t>: 30}</a:t>
            </a:r>
            <a:br>
              <a:rPr lang="en-US" sz="1200" dirty="0" smtClean="0"/>
            </a:br>
            <a:r>
              <a:rPr lang="en-US" sz="1200" dirty="0" smtClean="0"/>
              <a:t>Dict[</a:t>
            </a:r>
            <a:r>
              <a:rPr lang="en-US" sz="1200" b="1" dirty="0" smtClean="0"/>
              <a:t>"Name"</a:t>
            </a:r>
            <a:r>
              <a:rPr lang="en-US" sz="1200" dirty="0" smtClean="0"/>
              <a:t>]=</a:t>
            </a:r>
            <a:r>
              <a:rPr lang="en-US" sz="1200" b="1" dirty="0" smtClean="0"/>
              <a:t>"bhadra"</a:t>
            </a:r>
            <a:r>
              <a:rPr lang="en-US" sz="1200" dirty="0" smtClean="0"/>
              <a:t>; </a:t>
            </a:r>
            <a:r>
              <a:rPr lang="en-US" sz="1200" i="1" dirty="0" smtClean="0"/>
              <a:t># update Dictionary</a:t>
            </a:r>
            <a:br>
              <a:rPr lang="en-US" sz="1200" i="1" dirty="0" smtClean="0"/>
            </a:br>
            <a:r>
              <a:rPr lang="en-US" sz="1200" dirty="0" smtClean="0"/>
              <a:t>print(</a:t>
            </a:r>
            <a:r>
              <a:rPr lang="en-US" sz="1200" b="1" dirty="0" smtClean="0"/>
              <a:t>"my name is "</a:t>
            </a:r>
            <a:r>
              <a:rPr lang="en-US" sz="1200" dirty="0" smtClean="0"/>
              <a:t>+ Dict[</a:t>
            </a:r>
            <a:r>
              <a:rPr lang="en-US" sz="1200" b="1" dirty="0" smtClean="0"/>
              <a:t>"Name"</a:t>
            </a:r>
            <a:r>
              <a:rPr lang="en-US" sz="1200" dirty="0" smtClean="0"/>
              <a:t>]);</a:t>
            </a:r>
            <a:endParaRPr lang="en-US" sz="1200" dirty="0"/>
          </a:p>
        </p:txBody>
      </p:sp>
      <p:sp>
        <p:nvSpPr>
          <p:cNvPr id="6" name="Rectangle 5"/>
          <p:cNvSpPr/>
          <p:nvPr/>
        </p:nvSpPr>
        <p:spPr>
          <a:xfrm>
            <a:off x="0" y="2057400"/>
            <a:ext cx="8991600" cy="480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100" dirty="0" smtClean="0"/>
              <a:t>Dict = {</a:t>
            </a:r>
            <a:r>
              <a:rPr lang="en-US" sz="1100" b="1" dirty="0" smtClean="0"/>
              <a:t>"Name"</a:t>
            </a:r>
            <a:r>
              <a:rPr lang="en-US" sz="1100" dirty="0" smtClean="0"/>
              <a:t>: </a:t>
            </a:r>
            <a:r>
              <a:rPr lang="en-US" sz="1100" b="1" dirty="0" smtClean="0"/>
              <a:t>"Somnath"</a:t>
            </a:r>
            <a:r>
              <a:rPr lang="en-US" sz="1100" dirty="0" smtClean="0"/>
              <a:t>,</a:t>
            </a:r>
            <a:r>
              <a:rPr lang="en-US" sz="1100" b="1" dirty="0" smtClean="0"/>
              <a:t>"Age"</a:t>
            </a:r>
            <a:r>
              <a:rPr lang="en-US" sz="1100" dirty="0" smtClean="0"/>
              <a:t>: 30}</a:t>
            </a:r>
            <a:br>
              <a:rPr lang="en-US" sz="1100" dirty="0" smtClean="0"/>
            </a:br>
            <a:r>
              <a:rPr lang="en-US" sz="1100" dirty="0" smtClean="0"/>
              <a:t>Dict1={};</a:t>
            </a:r>
            <a:br>
              <a:rPr lang="en-US" sz="1100" dirty="0" smtClean="0"/>
            </a:br>
            <a:r>
              <a:rPr lang="en-US" sz="1100" dirty="0" smtClean="0"/>
              <a:t>Dict1=Dict; </a:t>
            </a:r>
            <a:r>
              <a:rPr lang="en-US" sz="1100" i="1" dirty="0" smtClean="0"/>
              <a:t>#copy</a:t>
            </a:r>
            <a:br>
              <a:rPr lang="en-US" sz="1100" i="1" dirty="0" smtClean="0"/>
            </a:br>
            <a:r>
              <a:rPr lang="en-US" sz="1100" dirty="0" smtClean="0"/>
              <a:t>print(Dict1);</a:t>
            </a:r>
            <a:br>
              <a:rPr lang="en-US" sz="1100" dirty="0" smtClean="0"/>
            </a:br>
            <a:r>
              <a:rPr lang="en-US" sz="1100" b="1" dirty="0" smtClean="0"/>
              <a:t>del </a:t>
            </a:r>
            <a:r>
              <a:rPr lang="en-US" sz="1100" dirty="0" smtClean="0"/>
              <a:t>Dict1[</a:t>
            </a:r>
            <a:r>
              <a:rPr lang="en-US" sz="1100" b="1" dirty="0" smtClean="0"/>
              <a:t>"Name"</a:t>
            </a:r>
            <a:r>
              <a:rPr lang="en-US" sz="1100" dirty="0" smtClean="0"/>
              <a:t>];</a:t>
            </a:r>
            <a:br>
              <a:rPr lang="en-US" sz="1100" dirty="0" smtClean="0"/>
            </a:br>
            <a:r>
              <a:rPr lang="en-US" sz="1100" dirty="0" smtClean="0"/>
              <a:t>print(Dict1);</a:t>
            </a:r>
            <a:br>
              <a:rPr lang="en-US" sz="1100" dirty="0" smtClean="0"/>
            </a:br>
            <a:r>
              <a:rPr lang="en-US" sz="1100" dirty="0" smtClean="0"/>
              <a:t>Dict.clear(); </a:t>
            </a:r>
            <a:r>
              <a:rPr lang="en-US" sz="1100" i="1" dirty="0" smtClean="0"/>
              <a:t>#clear function</a:t>
            </a:r>
            <a:br>
              <a:rPr lang="en-US" sz="1100" i="1" dirty="0" smtClean="0"/>
            </a:br>
            <a:r>
              <a:rPr lang="en-US" sz="1100" dirty="0" smtClean="0"/>
              <a:t>print(Dict);</a:t>
            </a:r>
            <a:br>
              <a:rPr lang="en-US" sz="1100" dirty="0" smtClean="0"/>
            </a:br>
            <a:r>
              <a:rPr lang="en-US" sz="1100" i="1" dirty="0" smtClean="0"/>
              <a:t>#Iterative</a:t>
            </a:r>
            <a:br>
              <a:rPr lang="en-US" sz="1100" i="1" dirty="0" smtClean="0"/>
            </a:br>
            <a:r>
              <a:rPr lang="en-US" sz="1100" dirty="0" smtClean="0"/>
              <a:t>Dict2 = {</a:t>
            </a:r>
            <a:r>
              <a:rPr lang="en-US" sz="1100" b="1" dirty="0" smtClean="0"/>
              <a:t>"Name"</a:t>
            </a:r>
            <a:r>
              <a:rPr lang="en-US" sz="1100" dirty="0" smtClean="0"/>
              <a:t>: </a:t>
            </a:r>
            <a:r>
              <a:rPr lang="en-US" sz="1100" b="1" dirty="0" smtClean="0"/>
              <a:t>"Somnath"</a:t>
            </a:r>
            <a:r>
              <a:rPr lang="en-US" sz="1100" dirty="0" smtClean="0"/>
              <a:t>,</a:t>
            </a:r>
            <a:r>
              <a:rPr lang="en-US" sz="1100" b="1" dirty="0" smtClean="0"/>
              <a:t>"Age"</a:t>
            </a:r>
            <a:r>
              <a:rPr lang="en-US" sz="1100" dirty="0" smtClean="0"/>
              <a:t>: 30}</a:t>
            </a:r>
            <a:br>
              <a:rPr lang="en-US" sz="1100" dirty="0" smtClean="0"/>
            </a:br>
            <a:r>
              <a:rPr lang="en-US" sz="1100" b="1" dirty="0" smtClean="0"/>
              <a:t>for </a:t>
            </a:r>
            <a:r>
              <a:rPr lang="en-US" sz="1100" dirty="0" smtClean="0"/>
              <a:t>x </a:t>
            </a:r>
            <a:r>
              <a:rPr lang="en-US" sz="1100" b="1" dirty="0" smtClean="0"/>
              <a:t>in </a:t>
            </a:r>
            <a:r>
              <a:rPr lang="en-US" sz="1100" dirty="0" smtClean="0"/>
              <a:t>Dict2.values(): </a:t>
            </a:r>
            <a:r>
              <a:rPr lang="en-US" sz="1100" i="1" dirty="0" smtClean="0"/>
              <a:t>#Dict2.items() show key and value</a:t>
            </a:r>
            <a:br>
              <a:rPr lang="en-US" sz="1100" i="1" dirty="0" smtClean="0"/>
            </a:br>
            <a:r>
              <a:rPr lang="en-US" sz="1100" i="1" dirty="0" smtClean="0"/>
              <a:t>    </a:t>
            </a:r>
            <a:r>
              <a:rPr lang="en-US" sz="1100" dirty="0" smtClean="0"/>
              <a:t>print(x);</a:t>
            </a:r>
            <a:br>
              <a:rPr lang="en-US" sz="1100" dirty="0" smtClean="0"/>
            </a:br>
            <a:r>
              <a:rPr lang="en-US" sz="1100" i="1" dirty="0" smtClean="0"/>
              <a:t>#duplicate key nor support</a:t>
            </a:r>
            <a:br>
              <a:rPr lang="en-US" sz="1100" i="1" dirty="0" smtClean="0"/>
            </a:br>
            <a:r>
              <a:rPr lang="en-US" sz="1100" dirty="0" smtClean="0"/>
              <a:t>Dict3 = {</a:t>
            </a:r>
            <a:r>
              <a:rPr lang="en-US" sz="1100" b="1" dirty="0" smtClean="0"/>
              <a:t>"Name"</a:t>
            </a:r>
            <a:r>
              <a:rPr lang="en-US" sz="1100" dirty="0" smtClean="0"/>
              <a:t>: </a:t>
            </a:r>
            <a:r>
              <a:rPr lang="en-US" sz="1100" b="1" dirty="0" smtClean="0"/>
              <a:t>"Somnath"</a:t>
            </a:r>
            <a:r>
              <a:rPr lang="en-US" sz="1100" dirty="0" smtClean="0"/>
              <a:t>,</a:t>
            </a:r>
            <a:r>
              <a:rPr lang="en-US" sz="1100" b="1" dirty="0" smtClean="0"/>
              <a:t>"Age"</a:t>
            </a:r>
            <a:r>
              <a:rPr lang="en-US" sz="1100" dirty="0" smtClean="0"/>
              <a:t>: 30,</a:t>
            </a:r>
            <a:r>
              <a:rPr lang="en-US" sz="1100" b="1" dirty="0" smtClean="0"/>
              <a:t>"Name"</a:t>
            </a:r>
            <a:r>
              <a:rPr lang="en-US" sz="1100" dirty="0" smtClean="0"/>
              <a:t>:</a:t>
            </a:r>
            <a:r>
              <a:rPr lang="en-US" sz="1100" b="1" dirty="0" smtClean="0"/>
              <a:t>"abc"</a:t>
            </a:r>
            <a:r>
              <a:rPr lang="en-US" sz="1100" dirty="0" smtClean="0"/>
              <a:t>}</a:t>
            </a:r>
            <a:br>
              <a:rPr lang="en-US" sz="1100" dirty="0" smtClean="0"/>
            </a:br>
            <a:r>
              <a:rPr lang="en-US" sz="1100" b="1" dirty="0" smtClean="0"/>
              <a:t>for </a:t>
            </a:r>
            <a:r>
              <a:rPr lang="en-US" sz="1100" dirty="0" smtClean="0"/>
              <a:t>x,y </a:t>
            </a:r>
            <a:r>
              <a:rPr lang="en-US" sz="1100" b="1" dirty="0" smtClean="0"/>
              <a:t>in </a:t>
            </a:r>
            <a:r>
              <a:rPr lang="en-US" sz="1100" dirty="0" smtClean="0"/>
              <a:t>Dict3.items():</a:t>
            </a:r>
            <a:br>
              <a:rPr lang="en-US" sz="1100" dirty="0" smtClean="0"/>
            </a:br>
            <a:r>
              <a:rPr lang="en-US" sz="1100" dirty="0" smtClean="0"/>
              <a:t>    print(x,y);</a:t>
            </a:r>
            <a:br>
              <a:rPr lang="en-US" sz="1100" dirty="0" smtClean="0"/>
            </a:br>
            <a:r>
              <a:rPr lang="en-US" sz="1100" i="1" dirty="0" smtClean="0"/>
              <a:t>#formkey function</a:t>
            </a:r>
            <a:br>
              <a:rPr lang="en-US" sz="1100" i="1" dirty="0" smtClean="0"/>
            </a:br>
            <a:r>
              <a:rPr lang="en-US" sz="1100" dirty="0" smtClean="0"/>
              <a:t>keys = {</a:t>
            </a:r>
            <a:r>
              <a:rPr lang="en-US" sz="1100" b="1" dirty="0" smtClean="0"/>
              <a:t>'a'</a:t>
            </a:r>
            <a:r>
              <a:rPr lang="en-US" sz="1100" dirty="0" smtClean="0"/>
              <a:t>, </a:t>
            </a:r>
            <a:r>
              <a:rPr lang="en-US" sz="1100" b="1" dirty="0" smtClean="0"/>
              <a:t>'e'</a:t>
            </a:r>
            <a:r>
              <a:rPr lang="en-US" sz="1100" dirty="0" smtClean="0"/>
              <a:t>, </a:t>
            </a:r>
            <a:r>
              <a:rPr lang="en-US" sz="1100" b="1" dirty="0" smtClean="0"/>
              <a:t>'i'</a:t>
            </a:r>
            <a:r>
              <a:rPr lang="en-US" sz="1100" dirty="0" smtClean="0"/>
              <a:t>, </a:t>
            </a:r>
            <a:r>
              <a:rPr lang="en-US" sz="1100" b="1" dirty="0" smtClean="0"/>
              <a:t>'o'</a:t>
            </a:r>
            <a:r>
              <a:rPr lang="en-US" sz="1100" dirty="0" smtClean="0"/>
              <a:t>, </a:t>
            </a:r>
            <a:r>
              <a:rPr lang="en-US" sz="1100" b="1" dirty="0" smtClean="0"/>
              <a:t>'u' </a:t>
            </a:r>
            <a:r>
              <a:rPr lang="en-US" sz="1100" dirty="0" smtClean="0"/>
              <a:t>}</a:t>
            </a:r>
            <a:br>
              <a:rPr lang="en-US" sz="1100" dirty="0" smtClean="0"/>
            </a:br>
            <a:r>
              <a:rPr lang="en-US" sz="1100" dirty="0" smtClean="0"/>
              <a:t>value = </a:t>
            </a:r>
            <a:r>
              <a:rPr lang="en-US" sz="1100" b="1" dirty="0" smtClean="0"/>
              <a:t>'vowel'</a:t>
            </a:r>
            <a:br>
              <a:rPr lang="en-US" sz="1100" b="1" dirty="0" smtClean="0"/>
            </a:br>
            <a:r>
              <a:rPr lang="en-US" sz="1100" dirty="0" smtClean="0"/>
              <a:t>vowels = dict.fromkeys(keys, value)</a:t>
            </a:r>
            <a:br>
              <a:rPr lang="en-US" sz="1100" dirty="0" smtClean="0"/>
            </a:br>
            <a:r>
              <a:rPr lang="en-US" sz="1100" dirty="0" smtClean="0"/>
              <a:t>print(vowels);</a:t>
            </a:r>
            <a:br>
              <a:rPr lang="en-US" sz="1100" dirty="0" smtClean="0"/>
            </a:br>
            <a:r>
              <a:rPr lang="en-US" sz="1100" i="1" dirty="0" smtClean="0"/>
              <a:t>#get function use</a:t>
            </a:r>
            <a:br>
              <a:rPr lang="en-US" sz="1100" i="1" dirty="0" smtClean="0"/>
            </a:br>
            <a:r>
              <a:rPr lang="en-US" sz="1100" dirty="0" smtClean="0"/>
              <a:t>dictionary = {</a:t>
            </a:r>
            <a:r>
              <a:rPr lang="en-US" sz="1100" b="1" dirty="0" smtClean="0"/>
              <a:t>"message"</a:t>
            </a:r>
            <a:r>
              <a:rPr lang="en-US" sz="1100" dirty="0" smtClean="0"/>
              <a:t>: </a:t>
            </a:r>
            <a:r>
              <a:rPr lang="en-US" sz="1100" b="1" dirty="0" smtClean="0"/>
              <a:t>"Hello"</a:t>
            </a:r>
            <a:r>
              <a:rPr lang="en-US" sz="1100" dirty="0" smtClean="0"/>
              <a:t>}</a:t>
            </a:r>
            <a:br>
              <a:rPr lang="en-US" sz="1100" dirty="0" smtClean="0"/>
            </a:br>
            <a:r>
              <a:rPr lang="en-US" sz="1100" dirty="0" smtClean="0"/>
              <a:t>data = dictionary.get(</a:t>
            </a:r>
            <a:r>
              <a:rPr lang="en-US" sz="1100" b="1" dirty="0" smtClean="0"/>
              <a:t>"message1"</a:t>
            </a:r>
            <a:r>
              <a:rPr lang="en-US" sz="1100" dirty="0" smtClean="0"/>
              <a:t>) </a:t>
            </a:r>
            <a:r>
              <a:rPr lang="en-US" sz="1100" i="1" dirty="0" smtClean="0"/>
              <a:t># not include key return none</a:t>
            </a:r>
            <a:br>
              <a:rPr lang="en-US" sz="1100" i="1" dirty="0" smtClean="0"/>
            </a:br>
            <a:r>
              <a:rPr lang="en-US" sz="1100" dirty="0" smtClean="0"/>
              <a:t>print(data)  </a:t>
            </a:r>
            <a:r>
              <a:rPr lang="en-US" sz="1100" i="1" dirty="0" smtClean="0"/>
              <a:t># Hello, World!</a:t>
            </a:r>
            <a:br>
              <a:rPr lang="en-US" sz="1100" i="1" dirty="0" smtClean="0"/>
            </a:br>
            <a:r>
              <a:rPr lang="en-US" sz="1100" i="1" dirty="0" smtClean="0"/>
              <a:t>#update value</a:t>
            </a:r>
            <a:br>
              <a:rPr lang="en-US" sz="1100" i="1" dirty="0" smtClean="0"/>
            </a:br>
            <a:r>
              <a:rPr lang="en-US" sz="1100" dirty="0" smtClean="0"/>
              <a:t>dictionary[</a:t>
            </a:r>
            <a:r>
              <a:rPr lang="en-US" sz="1100" b="1" dirty="0" smtClean="0"/>
              <a:t>"message"</a:t>
            </a:r>
            <a:r>
              <a:rPr lang="en-US" sz="1100" dirty="0" smtClean="0"/>
              <a:t>]=</a:t>
            </a:r>
            <a:r>
              <a:rPr lang="en-US" sz="1100" b="1" dirty="0" smtClean="0"/>
              <a:t>"somnath"</a:t>
            </a:r>
            <a:r>
              <a:rPr lang="en-US" sz="1100" dirty="0" smtClean="0"/>
              <a:t>;</a:t>
            </a:r>
            <a:br>
              <a:rPr lang="en-US" sz="1100" dirty="0" smtClean="0"/>
            </a:br>
            <a:r>
              <a:rPr lang="en-US" sz="1100" dirty="0" smtClean="0"/>
              <a:t>print(dictionary);</a:t>
            </a:r>
            <a:br>
              <a:rPr lang="en-US" sz="1100" dirty="0" smtClean="0"/>
            </a:br>
            <a:r>
              <a:rPr lang="en-US" sz="1100" dirty="0" smtClean="0"/>
              <a:t/>
            </a:r>
            <a:br>
              <a:rPr lang="en-US" sz="1100" dirty="0" smtClean="0"/>
            </a:br>
            <a:endParaRPr lang="en-US" sz="11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US" sz="2000" b="1" dirty="0" smtClean="0"/>
              <a:t>9.Python Operators &amp; Operand:-</a:t>
            </a:r>
          </a:p>
          <a:p>
            <a:pPr>
              <a:buNone/>
            </a:pPr>
            <a:r>
              <a:rPr lang="en-US" sz="1200" dirty="0" smtClean="0"/>
              <a:t>Operator -&gt; Operator is a Symbol like .. +,- etc</a:t>
            </a:r>
          </a:p>
          <a:p>
            <a:pPr>
              <a:buNone/>
            </a:pPr>
            <a:r>
              <a:rPr lang="en-US" sz="1200" dirty="0" smtClean="0"/>
              <a:t>Operand -&gt; Operand is value or variable like 5+5  , 5 is a operand </a:t>
            </a:r>
          </a:p>
          <a:p>
            <a:pPr>
              <a:buNone/>
            </a:pPr>
            <a:endParaRPr lang="en-US" sz="1200" dirty="0" smtClean="0"/>
          </a:p>
          <a:p>
            <a:pPr>
              <a:buNone/>
            </a:pPr>
            <a:endParaRPr lang="en-US" sz="1200" dirty="0" smtClean="0"/>
          </a:p>
          <a:p>
            <a:pPr>
              <a:buNone/>
            </a:pPr>
            <a:endParaRPr lang="en-US" sz="1200" dirty="0" smtClean="0"/>
          </a:p>
          <a:p>
            <a:pPr>
              <a:buNone/>
            </a:pPr>
            <a:endParaRPr lang="en-US" sz="1200" dirty="0" smtClean="0"/>
          </a:p>
          <a:p>
            <a:pPr>
              <a:buNone/>
            </a:pPr>
            <a:endParaRPr lang="en-US" sz="1200" dirty="0" smtClean="0"/>
          </a:p>
          <a:p>
            <a:pPr>
              <a:buNone/>
            </a:pPr>
            <a:endParaRPr lang="en-US" sz="1200" dirty="0" smtClean="0"/>
          </a:p>
          <a:p>
            <a:pPr>
              <a:buNone/>
            </a:pPr>
            <a:endParaRPr lang="en-US" sz="1200" dirty="0" smtClean="0"/>
          </a:p>
          <a:p>
            <a:pPr>
              <a:buNone/>
            </a:pPr>
            <a:endParaRPr lang="en-US" sz="1200" dirty="0" smtClean="0"/>
          </a:p>
          <a:p>
            <a:pPr>
              <a:buNone/>
            </a:pPr>
            <a:endParaRPr lang="en-US" sz="1200" dirty="0" smtClean="0"/>
          </a:p>
          <a:p>
            <a:pPr>
              <a:buNone/>
            </a:pPr>
            <a:endParaRPr lang="en-US" sz="1200" dirty="0" smtClean="0"/>
          </a:p>
          <a:p>
            <a:pPr>
              <a:buNone/>
            </a:pPr>
            <a:endParaRPr lang="en-US" sz="1200" dirty="0" smtClean="0"/>
          </a:p>
          <a:p>
            <a:pPr>
              <a:buNone/>
            </a:pPr>
            <a:endParaRPr lang="en-US" sz="1200" dirty="0" smtClean="0"/>
          </a:p>
          <a:p>
            <a:pPr>
              <a:buNone/>
            </a:pPr>
            <a:endParaRPr lang="en-US" sz="1200" dirty="0" smtClean="0"/>
          </a:p>
          <a:p>
            <a:pPr>
              <a:buNone/>
            </a:pPr>
            <a:endParaRPr lang="en-US" sz="1200" dirty="0" smtClean="0"/>
          </a:p>
          <a:p>
            <a:pPr>
              <a:buNone/>
            </a:pPr>
            <a:r>
              <a:rPr lang="en-US" sz="1800" b="1" dirty="0" smtClean="0"/>
              <a:t>-&gt;Simple Programme </a:t>
            </a:r>
          </a:p>
          <a:p>
            <a:pPr>
              <a:buNone/>
            </a:pPr>
            <a:r>
              <a:rPr lang="en-US" sz="1400" dirty="0" smtClean="0"/>
              <a:t>a=5+3*2**3;</a:t>
            </a:r>
            <a:br>
              <a:rPr lang="en-US" sz="1400" dirty="0" smtClean="0"/>
            </a:br>
            <a:r>
              <a:rPr lang="en-US" sz="1400" dirty="0" smtClean="0"/>
              <a:t>print(a);</a:t>
            </a:r>
          </a:p>
          <a:p>
            <a:pPr>
              <a:buNone/>
            </a:pPr>
            <a:r>
              <a:rPr lang="en-US" sz="1400" dirty="0" smtClean="0"/>
              <a:t>Find output-=???</a:t>
            </a:r>
          </a:p>
          <a:p>
            <a:pPr>
              <a:buNone/>
            </a:pPr>
            <a:r>
              <a:rPr lang="en-US" sz="1800" b="1" dirty="0" smtClean="0"/>
              <a:t>-&gt; Python Comments</a:t>
            </a:r>
          </a:p>
          <a:p>
            <a:pPr>
              <a:buNone/>
            </a:pPr>
            <a:r>
              <a:rPr lang="en-US" sz="1200" dirty="0" smtClean="0"/>
              <a:t># single line comments</a:t>
            </a:r>
          </a:p>
          <a:p>
            <a:pPr>
              <a:buNone/>
            </a:pPr>
            <a:r>
              <a:rPr lang="en-US" sz="1400" i="1" dirty="0" smtClean="0"/>
              <a:t>'''multiline </a:t>
            </a:r>
            <a:br>
              <a:rPr lang="en-US" sz="1400" i="1" dirty="0" smtClean="0"/>
            </a:br>
            <a:r>
              <a:rPr lang="en-US" sz="1400" i="1" dirty="0" smtClean="0"/>
              <a:t>comments '''</a:t>
            </a:r>
            <a:br>
              <a:rPr lang="en-US" sz="1400" i="1" dirty="0" smtClean="0"/>
            </a:br>
            <a:r>
              <a:rPr lang="en-US" sz="1400" dirty="0" smtClean="0"/>
              <a:t/>
            </a:r>
            <a:br>
              <a:rPr lang="en-US" sz="1400" dirty="0" smtClean="0"/>
            </a:br>
            <a:endParaRPr lang="en-US" sz="1400" dirty="0" smtClean="0"/>
          </a:p>
          <a:p>
            <a:pPr>
              <a:buNone/>
            </a:pPr>
            <a:endParaRPr lang="en-US" sz="1200" dirty="0" smtClean="0"/>
          </a:p>
          <a:p>
            <a:pPr>
              <a:buNone/>
            </a:pPr>
            <a:endParaRPr lang="en-US" sz="2000" b="1" dirty="0" smtClean="0"/>
          </a:p>
          <a:p>
            <a:pPr>
              <a:buNone/>
            </a:pPr>
            <a:endParaRPr lang="en-US" sz="2000" b="1" dirty="0"/>
          </a:p>
        </p:txBody>
      </p:sp>
      <p:sp>
        <p:nvSpPr>
          <p:cNvPr id="4" name="Rectangle 3"/>
          <p:cNvSpPr/>
          <p:nvPr/>
        </p:nvSpPr>
        <p:spPr>
          <a:xfrm>
            <a:off x="0" y="838200"/>
            <a:ext cx="9144000" cy="304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300" dirty="0" smtClean="0"/>
              <a:t>1. Arithmetic operators(+,-, *, /, %, **,//)  </a:t>
            </a:r>
          </a:p>
          <a:p>
            <a:r>
              <a:rPr lang="en-US" sz="1300" dirty="0" smtClean="0">
                <a:solidFill>
                  <a:srgbClr val="FFFF00"/>
                </a:solidFill>
              </a:rPr>
              <a:t>**(exponent)-&gt;  power like 2^3=8</a:t>
            </a:r>
          </a:p>
          <a:p>
            <a:r>
              <a:rPr lang="en-US" sz="1300" dirty="0" smtClean="0">
                <a:solidFill>
                  <a:srgbClr val="FFFF00"/>
                </a:solidFill>
              </a:rPr>
              <a:t>//(floor)-&gt; 5//2 ; Output:- 2</a:t>
            </a:r>
          </a:p>
          <a:p>
            <a:r>
              <a:rPr lang="en-US" sz="1300" dirty="0" smtClean="0"/>
              <a:t>2. Assignment operators(+=,-=,*=,/=,%=,**=,//=)</a:t>
            </a:r>
          </a:p>
          <a:p>
            <a:r>
              <a:rPr lang="en-US" sz="1300" dirty="0" smtClean="0"/>
              <a:t>3. Comparison operators(==,!=,&gt;,&gt;=,&lt;,&lt;=</a:t>
            </a:r>
            <a:r>
              <a:rPr lang="en-US" sz="1300" dirty="0" smtClean="0">
                <a:sym typeface="Wingdings" pitchFamily="2" charset="2"/>
              </a:rPr>
              <a:t>)</a:t>
            </a:r>
            <a:endParaRPr lang="en-US" sz="1300" dirty="0" smtClean="0">
              <a:solidFill>
                <a:srgbClr val="FFFF00"/>
              </a:solidFill>
            </a:endParaRPr>
          </a:p>
          <a:p>
            <a:r>
              <a:rPr lang="en-US" sz="1300" dirty="0" smtClean="0"/>
              <a:t>4. Logical operators(and,or,not)</a:t>
            </a:r>
          </a:p>
          <a:p>
            <a:r>
              <a:rPr lang="en-US" sz="1300" dirty="0" smtClean="0"/>
              <a:t>5. Bitwise operator(&amp;,|,^ , &lt;&lt; , &gt;&gt;) (Bit </a:t>
            </a:r>
          </a:p>
          <a:p>
            <a:r>
              <a:rPr lang="en-US" sz="1300" dirty="0" smtClean="0">
                <a:solidFill>
                  <a:srgbClr val="FFFF00"/>
                </a:solidFill>
              </a:rPr>
              <a:t>^(xor)-&gt; The resulting bit will be 1 if both the bits are different otherwise the resulting bit will be 0.</a:t>
            </a:r>
          </a:p>
          <a:p>
            <a:r>
              <a:rPr lang="en-US" sz="1300" dirty="0" smtClean="0"/>
              <a:t>6. Membership Operators(in ,not in ) </a:t>
            </a:r>
          </a:p>
          <a:p>
            <a:r>
              <a:rPr lang="en-US" sz="1300" dirty="0" smtClean="0">
                <a:solidFill>
                  <a:srgbClr val="FFFF00"/>
                </a:solidFill>
              </a:rPr>
              <a:t>Its use List,touple &amp; Dictionary</a:t>
            </a:r>
          </a:p>
          <a:p>
            <a:r>
              <a:rPr lang="en-US" sz="1300" dirty="0" smtClean="0"/>
              <a:t>7. Identity Operators(is, is not ) </a:t>
            </a:r>
          </a:p>
          <a:p>
            <a:r>
              <a:rPr lang="en-US" sz="1300" dirty="0" smtClean="0">
                <a:solidFill>
                  <a:srgbClr val="FFFF00"/>
                </a:solidFill>
              </a:rPr>
              <a:t>a=5;</a:t>
            </a:r>
            <a:br>
              <a:rPr lang="en-US" sz="1300" dirty="0" smtClean="0">
                <a:solidFill>
                  <a:srgbClr val="FFFF00"/>
                </a:solidFill>
              </a:rPr>
            </a:br>
            <a:r>
              <a:rPr lang="en-US" sz="1300" b="1" dirty="0" smtClean="0">
                <a:solidFill>
                  <a:srgbClr val="FFFF00"/>
                </a:solidFill>
              </a:rPr>
              <a:t>if </a:t>
            </a:r>
            <a:r>
              <a:rPr lang="en-US" sz="1300" dirty="0" smtClean="0">
                <a:solidFill>
                  <a:srgbClr val="FFFF00"/>
                </a:solidFill>
              </a:rPr>
              <a:t>type(a) </a:t>
            </a:r>
            <a:r>
              <a:rPr lang="en-US" sz="1300" b="1" dirty="0" smtClean="0">
                <a:solidFill>
                  <a:srgbClr val="FFFF00"/>
                </a:solidFill>
              </a:rPr>
              <a:t>is </a:t>
            </a:r>
            <a:r>
              <a:rPr lang="en-US" sz="1300" dirty="0" smtClean="0">
                <a:solidFill>
                  <a:srgbClr val="FFFF00"/>
                </a:solidFill>
              </a:rPr>
              <a:t>int:</a:t>
            </a:r>
            <a:br>
              <a:rPr lang="en-US" sz="1300" dirty="0" smtClean="0">
                <a:solidFill>
                  <a:srgbClr val="FFFF00"/>
                </a:solidFill>
              </a:rPr>
            </a:br>
            <a:r>
              <a:rPr lang="en-US" sz="1300" dirty="0" smtClean="0">
                <a:solidFill>
                  <a:srgbClr val="FFFF00"/>
                </a:solidFill>
              </a:rPr>
              <a:t>    print(</a:t>
            </a:r>
            <a:r>
              <a:rPr lang="en-US" sz="1300" b="1" dirty="0" smtClean="0">
                <a:solidFill>
                  <a:srgbClr val="FFFF00"/>
                </a:solidFill>
              </a:rPr>
              <a:t>"ok"</a:t>
            </a:r>
            <a:r>
              <a:rPr lang="en-US" sz="1300" dirty="0" smtClean="0">
                <a:solidFill>
                  <a:srgbClr val="FFFF00"/>
                </a:solidFill>
              </a:rPr>
              <a:t>);</a:t>
            </a:r>
            <a:br>
              <a:rPr lang="en-US" sz="1300" dirty="0" smtClean="0">
                <a:solidFill>
                  <a:srgbClr val="FFFF00"/>
                </a:solidFill>
              </a:rPr>
            </a:br>
            <a:endParaRPr lang="en-US" sz="1300" dirty="0" smtClean="0">
              <a:solidFill>
                <a:srgbClr val="FFFF00"/>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fontScale="85000" lnSpcReduction="20000"/>
          </a:bodyPr>
          <a:lstStyle/>
          <a:p>
            <a:pPr>
              <a:buNone/>
            </a:pPr>
            <a:r>
              <a:rPr lang="en-US" sz="2000" b="1" dirty="0" smtClean="0"/>
              <a:t>10.Python Decision Control:</a:t>
            </a:r>
          </a:p>
          <a:p>
            <a:pPr>
              <a:buNone/>
            </a:pPr>
            <a:r>
              <a:rPr lang="en-US" sz="2000" dirty="0" smtClean="0"/>
              <a:t>If /if-else /nested if </a:t>
            </a:r>
          </a:p>
          <a:p>
            <a:pPr>
              <a:buNone/>
            </a:pPr>
            <a:endParaRPr lang="en-US" sz="2000" dirty="0" smtClean="0"/>
          </a:p>
          <a:p>
            <a:pPr>
              <a:buNone/>
            </a:pPr>
            <a:endParaRPr lang="en-US" sz="2000" dirty="0" smtClean="0"/>
          </a:p>
          <a:p>
            <a:pPr>
              <a:buNone/>
            </a:pPr>
            <a:endParaRPr lang="en-US" sz="2000" dirty="0" smtClean="0"/>
          </a:p>
          <a:p>
            <a:pPr>
              <a:buNone/>
            </a:pPr>
            <a:endParaRPr lang="en-US" sz="2000" dirty="0" smtClean="0"/>
          </a:p>
          <a:p>
            <a:pPr>
              <a:buNone/>
            </a:pPr>
            <a:endParaRPr lang="en-US" sz="2000" dirty="0" smtClean="0"/>
          </a:p>
          <a:p>
            <a:pPr>
              <a:buNone/>
            </a:pPr>
            <a:endParaRPr lang="en-US" sz="2000" dirty="0" smtClean="0"/>
          </a:p>
          <a:p>
            <a:pPr>
              <a:buNone/>
            </a:pPr>
            <a:endParaRPr lang="en-US" sz="2000" dirty="0" smtClean="0"/>
          </a:p>
          <a:p>
            <a:pPr>
              <a:buNone/>
            </a:pPr>
            <a:endParaRPr lang="en-US" sz="2000" dirty="0" smtClean="0"/>
          </a:p>
          <a:p>
            <a:pPr>
              <a:buNone/>
            </a:pPr>
            <a:endParaRPr lang="en-US" sz="2000" dirty="0" smtClean="0"/>
          </a:p>
          <a:p>
            <a:pPr>
              <a:buNone/>
            </a:pPr>
            <a:endParaRPr lang="en-US" sz="2000" dirty="0" smtClean="0"/>
          </a:p>
          <a:p>
            <a:pPr>
              <a:buNone/>
            </a:pPr>
            <a:r>
              <a:rPr lang="en-US" sz="2000" b="1" dirty="0" smtClean="0"/>
              <a:t>11.Python Iterative Control </a:t>
            </a:r>
          </a:p>
          <a:p>
            <a:pPr>
              <a:buNone/>
            </a:pPr>
            <a:r>
              <a:rPr lang="en-US" sz="2000" b="1" dirty="0" smtClean="0"/>
              <a:t>For/while</a:t>
            </a:r>
          </a:p>
          <a:p>
            <a:pPr>
              <a:buNone/>
            </a:pPr>
            <a:endParaRPr lang="en-US" sz="2000" b="1" dirty="0" smtClean="0"/>
          </a:p>
          <a:p>
            <a:pPr>
              <a:buNone/>
            </a:pPr>
            <a:endParaRPr lang="en-US" sz="2000" dirty="0" smtClean="0"/>
          </a:p>
          <a:p>
            <a:pPr>
              <a:buNone/>
            </a:pPr>
            <a:endParaRPr lang="en-US" sz="2000" dirty="0" smtClean="0"/>
          </a:p>
          <a:p>
            <a:pPr>
              <a:buNone/>
            </a:pPr>
            <a:endParaRPr lang="en-US" sz="2000" dirty="0" smtClean="0"/>
          </a:p>
          <a:p>
            <a:pPr>
              <a:buNone/>
            </a:pPr>
            <a:endParaRPr lang="en-US" sz="2000" dirty="0" smtClean="0"/>
          </a:p>
          <a:p>
            <a:pPr>
              <a:buNone/>
            </a:pPr>
            <a:endParaRPr lang="en-US" sz="2000" dirty="0" smtClean="0"/>
          </a:p>
          <a:p>
            <a:pPr>
              <a:buNone/>
            </a:pPr>
            <a:endParaRPr lang="en-US" sz="2000" dirty="0" smtClean="0"/>
          </a:p>
          <a:p>
            <a:pPr>
              <a:buNone/>
            </a:pPr>
            <a:endParaRPr lang="en-US" sz="2000" dirty="0" smtClean="0"/>
          </a:p>
          <a:p>
            <a:pPr>
              <a:buNone/>
            </a:pPr>
            <a:endParaRPr lang="en-US" sz="2000" dirty="0" smtClean="0"/>
          </a:p>
          <a:p>
            <a:pPr>
              <a:buNone/>
            </a:pPr>
            <a:endParaRPr lang="en-US" sz="2000" dirty="0" smtClean="0"/>
          </a:p>
          <a:p>
            <a:pPr>
              <a:buNone/>
            </a:pPr>
            <a:r>
              <a:rPr lang="en-US" sz="2000" b="1" dirty="0" smtClean="0"/>
              <a:t> </a:t>
            </a:r>
          </a:p>
          <a:p>
            <a:pPr>
              <a:buNone/>
            </a:pPr>
            <a:endParaRPr lang="en-US" sz="1200" dirty="0"/>
          </a:p>
        </p:txBody>
      </p:sp>
      <p:sp>
        <p:nvSpPr>
          <p:cNvPr id="1027" name="Rectangle 3"/>
          <p:cNvSpPr>
            <a:spLocks noChangeArrowheads="1"/>
          </p:cNvSpPr>
          <p:nvPr/>
        </p:nvSpPr>
        <p:spPr bwMode="auto">
          <a:xfrm>
            <a:off x="0" y="609600"/>
            <a:ext cx="2895600" cy="2492990"/>
          </a:xfrm>
          <a:prstGeom prst="rect">
            <a:avLst/>
          </a:prstGeom>
          <a:solidFill>
            <a:srgbClr val="FFFF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1" u="none" strike="noStrike" cap="none" normalizeH="0" baseline="0" dirty="0" smtClean="0">
              <a:ln>
                <a:noFill/>
              </a:ln>
              <a:solidFill>
                <a:srgbClr val="808080"/>
              </a:solidFill>
              <a:effectLst/>
              <a:latin typeface="Consolas" pitchFamily="49"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1" u="none" strike="noStrike" cap="none" normalizeH="0" baseline="0" dirty="0" smtClean="0">
                <a:ln>
                  <a:noFill/>
                </a:ln>
                <a:solidFill>
                  <a:srgbClr val="808080"/>
                </a:solidFill>
                <a:effectLst/>
                <a:latin typeface="Consolas" pitchFamily="49" charset="0"/>
                <a:cs typeface="Arial" pitchFamily="34" charset="0"/>
              </a:rPr>
              <a:t>#if block</a:t>
            </a:r>
            <a:br>
              <a:rPr kumimoji="0" lang="en-US" sz="1200" b="0" i="1" u="none" strike="noStrike" cap="none" normalizeH="0" baseline="0" dirty="0" smtClean="0">
                <a:ln>
                  <a:noFill/>
                </a:ln>
                <a:solidFill>
                  <a:srgbClr val="808080"/>
                </a:solidFill>
                <a:effectLst/>
                <a:latin typeface="Consolas" pitchFamily="49" charset="0"/>
                <a:cs typeface="Arial" pitchFamily="34" charset="0"/>
              </a:rPr>
            </a:br>
            <a:r>
              <a:rPr kumimoji="0" lang="en-US" sz="1200" b="1" i="0" u="none" strike="noStrike" cap="none" normalizeH="0" baseline="0" dirty="0" smtClean="0">
                <a:ln>
                  <a:noFill/>
                </a:ln>
                <a:solidFill>
                  <a:srgbClr val="000080"/>
                </a:solidFill>
                <a:effectLst/>
                <a:latin typeface="Consolas" pitchFamily="49" charset="0"/>
                <a:cs typeface="Arial" pitchFamily="34" charset="0"/>
              </a:rPr>
              <a:t>if</a:t>
            </a:r>
            <a:r>
              <a:rPr kumimoji="0" lang="en-US" sz="1200" b="0" i="0" u="none" strike="noStrike" cap="none" normalizeH="0" baseline="0" dirty="0" smtClean="0">
                <a:ln>
                  <a:noFill/>
                </a:ln>
                <a:solidFill>
                  <a:srgbClr val="000000"/>
                </a:solidFill>
                <a:effectLst/>
                <a:latin typeface="Consolas" pitchFamily="49" charset="0"/>
                <a:cs typeface="Arial" pitchFamily="34" charset="0"/>
              </a:rPr>
              <a:t>(</a:t>
            </a:r>
            <a:r>
              <a:rPr kumimoji="0" lang="en-US" sz="1200" b="0" i="0" u="none" strike="noStrike" cap="none" normalizeH="0" baseline="0" dirty="0" smtClean="0">
                <a:ln>
                  <a:noFill/>
                </a:ln>
                <a:solidFill>
                  <a:srgbClr val="0000FF"/>
                </a:solidFill>
                <a:effectLst/>
                <a:latin typeface="Consolas" pitchFamily="49" charset="0"/>
                <a:cs typeface="Arial" pitchFamily="34" charset="0"/>
              </a:rPr>
              <a:t>1</a:t>
            </a:r>
            <a:r>
              <a:rPr kumimoji="0" lang="en-US" sz="1200" b="0" i="0" u="none" strike="noStrike" cap="none" normalizeH="0" baseline="0" dirty="0" smtClean="0">
                <a:ln>
                  <a:noFill/>
                </a:ln>
                <a:solidFill>
                  <a:srgbClr val="000000"/>
                </a:solidFill>
                <a:effectLst/>
                <a:latin typeface="Consolas" pitchFamily="49" charset="0"/>
                <a:cs typeface="Arial" pitchFamily="34" charset="0"/>
              </a:rPr>
              <a:t>):</a:t>
            </a:r>
            <a:br>
              <a:rPr kumimoji="0" lang="en-US" sz="1200" b="0" i="0" u="none" strike="noStrike" cap="none" normalizeH="0" baseline="0" dirty="0" smtClean="0">
                <a:ln>
                  <a:noFill/>
                </a:ln>
                <a:solidFill>
                  <a:srgbClr val="000000"/>
                </a:solidFill>
                <a:effectLst/>
                <a:latin typeface="Consolas" pitchFamily="49" charset="0"/>
                <a:cs typeface="Arial" pitchFamily="34" charset="0"/>
              </a:rPr>
            </a:br>
            <a:r>
              <a:rPr kumimoji="0" lang="en-US" sz="1200" b="0" i="0" u="none" strike="noStrike" cap="none" normalizeH="0" baseline="0" dirty="0" smtClean="0">
                <a:ln>
                  <a:noFill/>
                </a:ln>
                <a:solidFill>
                  <a:srgbClr val="000000"/>
                </a:solidFill>
                <a:effectLst/>
                <a:latin typeface="Consolas" pitchFamily="49" charset="0"/>
                <a:cs typeface="Arial" pitchFamily="34" charset="0"/>
              </a:rPr>
              <a:t>    </a:t>
            </a:r>
            <a:r>
              <a:rPr kumimoji="0" lang="en-US" sz="1200" b="0" i="0" u="none" strike="noStrike" cap="none" normalizeH="0" baseline="0" dirty="0" smtClean="0">
                <a:ln>
                  <a:noFill/>
                </a:ln>
                <a:solidFill>
                  <a:srgbClr val="000080"/>
                </a:solidFill>
                <a:effectLst/>
                <a:latin typeface="Consolas" pitchFamily="49" charset="0"/>
                <a:cs typeface="Arial" pitchFamily="34" charset="0"/>
              </a:rPr>
              <a:t>print</a:t>
            </a:r>
            <a:r>
              <a:rPr kumimoji="0" lang="en-US" sz="1200" b="0" i="0" u="none" strike="noStrike" cap="none" normalizeH="0" baseline="0" dirty="0" smtClean="0">
                <a:ln>
                  <a:noFill/>
                </a:ln>
                <a:solidFill>
                  <a:srgbClr val="000000"/>
                </a:solidFill>
                <a:effectLst/>
                <a:latin typeface="Consolas" pitchFamily="49" charset="0"/>
                <a:cs typeface="Arial" pitchFamily="34" charset="0"/>
              </a:rPr>
              <a:t>(</a:t>
            </a:r>
            <a:r>
              <a:rPr kumimoji="0" lang="en-US" sz="1200" b="1" i="0" u="none" strike="noStrike" cap="none" normalizeH="0" baseline="0" dirty="0" smtClean="0">
                <a:ln>
                  <a:noFill/>
                </a:ln>
                <a:solidFill>
                  <a:srgbClr val="008080"/>
                </a:solidFill>
                <a:effectLst/>
                <a:latin typeface="Consolas" pitchFamily="49" charset="0"/>
                <a:cs typeface="Arial" pitchFamily="34" charset="0"/>
              </a:rPr>
              <a:t>"ok"</a:t>
            </a:r>
            <a:r>
              <a:rPr kumimoji="0" lang="en-US" sz="1200" b="0" i="0" u="none" strike="noStrike" cap="none" normalizeH="0" baseline="0" dirty="0" smtClean="0">
                <a:ln>
                  <a:noFill/>
                </a:ln>
                <a:solidFill>
                  <a:srgbClr val="000000"/>
                </a:solidFill>
                <a:effectLst/>
                <a:latin typeface="Consolas" pitchFamily="49" charset="0"/>
                <a:cs typeface="Arial" pitchFamily="34" charset="0"/>
              </a:rPr>
              <a:t>);</a:t>
            </a:r>
            <a:br>
              <a:rPr kumimoji="0" lang="en-US" sz="1200" b="0" i="0" u="none" strike="noStrike" cap="none" normalizeH="0" baseline="0" dirty="0" smtClean="0">
                <a:ln>
                  <a:noFill/>
                </a:ln>
                <a:solidFill>
                  <a:srgbClr val="000000"/>
                </a:solidFill>
                <a:effectLst/>
                <a:latin typeface="Consolas" pitchFamily="49" charset="0"/>
                <a:cs typeface="Arial" pitchFamily="34" charset="0"/>
              </a:rPr>
            </a:br>
            <a:r>
              <a:rPr kumimoji="0" lang="en-US" sz="1200" b="0" i="1" u="none" strike="noStrike" cap="none" normalizeH="0" baseline="0" dirty="0" smtClean="0">
                <a:ln>
                  <a:noFill/>
                </a:ln>
                <a:solidFill>
                  <a:srgbClr val="808080"/>
                </a:solidFill>
                <a:effectLst/>
                <a:latin typeface="Consolas" pitchFamily="49" charset="0"/>
                <a:cs typeface="Arial" pitchFamily="34" charset="0"/>
              </a:rPr>
              <a:t># if else block</a:t>
            </a:r>
            <a:br>
              <a:rPr kumimoji="0" lang="en-US" sz="1200" b="0" i="1" u="none" strike="noStrike" cap="none" normalizeH="0" baseline="0" dirty="0" smtClean="0">
                <a:ln>
                  <a:noFill/>
                </a:ln>
                <a:solidFill>
                  <a:srgbClr val="808080"/>
                </a:solidFill>
                <a:effectLst/>
                <a:latin typeface="Consolas" pitchFamily="49" charset="0"/>
                <a:cs typeface="Arial" pitchFamily="34" charset="0"/>
              </a:rPr>
            </a:br>
            <a:r>
              <a:rPr kumimoji="0" lang="en-US" sz="1200" b="1" i="0" u="none" strike="noStrike" cap="none" normalizeH="0" baseline="0" dirty="0" smtClean="0">
                <a:ln>
                  <a:noFill/>
                </a:ln>
                <a:solidFill>
                  <a:srgbClr val="000080"/>
                </a:solidFill>
                <a:effectLst/>
                <a:latin typeface="Consolas" pitchFamily="49" charset="0"/>
                <a:cs typeface="Arial" pitchFamily="34" charset="0"/>
              </a:rPr>
              <a:t>if</a:t>
            </a:r>
            <a:r>
              <a:rPr kumimoji="0" lang="en-US" sz="1200" b="0" i="0" u="none" strike="noStrike" cap="none" normalizeH="0" baseline="0" dirty="0" smtClean="0">
                <a:ln>
                  <a:noFill/>
                </a:ln>
                <a:solidFill>
                  <a:srgbClr val="000000"/>
                </a:solidFill>
                <a:effectLst/>
                <a:latin typeface="Consolas" pitchFamily="49" charset="0"/>
                <a:cs typeface="Arial" pitchFamily="34" charset="0"/>
              </a:rPr>
              <a:t>(</a:t>
            </a:r>
            <a:r>
              <a:rPr kumimoji="0" lang="en-US" sz="1200" b="0" i="0" u="none" strike="noStrike" cap="none" normalizeH="0" baseline="0" dirty="0" smtClean="0">
                <a:ln>
                  <a:noFill/>
                </a:ln>
                <a:solidFill>
                  <a:srgbClr val="0000FF"/>
                </a:solidFill>
                <a:effectLst/>
                <a:latin typeface="Consolas" pitchFamily="49" charset="0"/>
                <a:cs typeface="Arial" pitchFamily="34" charset="0"/>
              </a:rPr>
              <a:t>0</a:t>
            </a:r>
            <a:r>
              <a:rPr kumimoji="0" lang="en-US" sz="1200" b="0" i="0" u="none" strike="noStrike" cap="none" normalizeH="0" baseline="0" dirty="0" smtClean="0">
                <a:ln>
                  <a:noFill/>
                </a:ln>
                <a:solidFill>
                  <a:srgbClr val="000000"/>
                </a:solidFill>
                <a:effectLst/>
                <a:latin typeface="Consolas" pitchFamily="49" charset="0"/>
                <a:cs typeface="Arial" pitchFamily="34" charset="0"/>
              </a:rPr>
              <a:t>):</a:t>
            </a:r>
            <a:br>
              <a:rPr kumimoji="0" lang="en-US" sz="1200" b="0" i="0" u="none" strike="noStrike" cap="none" normalizeH="0" baseline="0" dirty="0" smtClean="0">
                <a:ln>
                  <a:noFill/>
                </a:ln>
                <a:solidFill>
                  <a:srgbClr val="000000"/>
                </a:solidFill>
                <a:effectLst/>
                <a:latin typeface="Consolas" pitchFamily="49" charset="0"/>
                <a:cs typeface="Arial" pitchFamily="34" charset="0"/>
              </a:rPr>
            </a:br>
            <a:r>
              <a:rPr kumimoji="0" lang="en-US" sz="1200" b="0" i="0" u="none" strike="noStrike" cap="none" normalizeH="0" baseline="0" dirty="0" smtClean="0">
                <a:ln>
                  <a:noFill/>
                </a:ln>
                <a:solidFill>
                  <a:srgbClr val="000000"/>
                </a:solidFill>
                <a:effectLst/>
                <a:latin typeface="Consolas" pitchFamily="49" charset="0"/>
                <a:cs typeface="Arial" pitchFamily="34" charset="0"/>
              </a:rPr>
              <a:t>    </a:t>
            </a:r>
            <a:r>
              <a:rPr kumimoji="0" lang="en-US" sz="1200" b="0" i="0" u="none" strike="noStrike" cap="none" normalizeH="0" baseline="0" dirty="0" smtClean="0">
                <a:ln>
                  <a:noFill/>
                </a:ln>
                <a:solidFill>
                  <a:srgbClr val="000080"/>
                </a:solidFill>
                <a:effectLst/>
                <a:latin typeface="Consolas" pitchFamily="49" charset="0"/>
                <a:cs typeface="Arial" pitchFamily="34" charset="0"/>
              </a:rPr>
              <a:t>print</a:t>
            </a:r>
            <a:r>
              <a:rPr kumimoji="0" lang="en-US" sz="1200" b="0" i="0" u="none" strike="noStrike" cap="none" normalizeH="0" baseline="0" dirty="0" smtClean="0">
                <a:ln>
                  <a:noFill/>
                </a:ln>
                <a:solidFill>
                  <a:srgbClr val="000000"/>
                </a:solidFill>
                <a:effectLst/>
                <a:latin typeface="Consolas" pitchFamily="49" charset="0"/>
                <a:cs typeface="Arial" pitchFamily="34" charset="0"/>
              </a:rPr>
              <a:t>(</a:t>
            </a:r>
            <a:r>
              <a:rPr kumimoji="0" lang="en-US" sz="1200" b="1" i="0" u="none" strike="noStrike" cap="none" normalizeH="0" baseline="0" dirty="0" smtClean="0">
                <a:ln>
                  <a:noFill/>
                </a:ln>
                <a:solidFill>
                  <a:srgbClr val="008080"/>
                </a:solidFill>
                <a:effectLst/>
                <a:latin typeface="Consolas" pitchFamily="49" charset="0"/>
                <a:cs typeface="Arial" pitchFamily="34" charset="0"/>
              </a:rPr>
              <a:t>"ok"</a:t>
            </a:r>
            <a:r>
              <a:rPr kumimoji="0" lang="en-US" sz="1200" b="0" i="0" u="none" strike="noStrike" cap="none" normalizeH="0" baseline="0" dirty="0" smtClean="0">
                <a:ln>
                  <a:noFill/>
                </a:ln>
                <a:solidFill>
                  <a:srgbClr val="000000"/>
                </a:solidFill>
                <a:effectLst/>
                <a:latin typeface="Consolas" pitchFamily="49" charset="0"/>
                <a:cs typeface="Arial" pitchFamily="34" charset="0"/>
              </a:rPr>
              <a:t>);</a:t>
            </a:r>
            <a:br>
              <a:rPr kumimoji="0" lang="en-US" sz="1200" b="0" i="0" u="none" strike="noStrike" cap="none" normalizeH="0" baseline="0" dirty="0" smtClean="0">
                <a:ln>
                  <a:noFill/>
                </a:ln>
                <a:solidFill>
                  <a:srgbClr val="000000"/>
                </a:solidFill>
                <a:effectLst/>
                <a:latin typeface="Consolas" pitchFamily="49" charset="0"/>
                <a:cs typeface="Arial" pitchFamily="34" charset="0"/>
              </a:rPr>
            </a:br>
            <a:r>
              <a:rPr kumimoji="0" lang="en-US" sz="1200" b="1" i="0" u="none" strike="noStrike" cap="none" normalizeH="0" baseline="0" dirty="0" smtClean="0">
                <a:ln>
                  <a:noFill/>
                </a:ln>
                <a:solidFill>
                  <a:srgbClr val="000080"/>
                </a:solidFill>
                <a:effectLst/>
                <a:latin typeface="Consolas" pitchFamily="49" charset="0"/>
                <a:cs typeface="Arial" pitchFamily="34" charset="0"/>
              </a:rPr>
              <a:t>else</a:t>
            </a:r>
            <a:r>
              <a:rPr kumimoji="0" lang="en-US" sz="1200" b="0" i="0" u="none" strike="noStrike" cap="none" normalizeH="0" baseline="0" dirty="0" smtClean="0">
                <a:ln>
                  <a:noFill/>
                </a:ln>
                <a:solidFill>
                  <a:srgbClr val="000000"/>
                </a:solidFill>
                <a:effectLst/>
                <a:latin typeface="Consolas" pitchFamily="49" charset="0"/>
                <a:cs typeface="Arial" pitchFamily="34" charset="0"/>
              </a:rPr>
              <a:t>:</a:t>
            </a:r>
            <a:br>
              <a:rPr kumimoji="0" lang="en-US" sz="1200" b="0" i="0" u="none" strike="noStrike" cap="none" normalizeH="0" baseline="0" dirty="0" smtClean="0">
                <a:ln>
                  <a:noFill/>
                </a:ln>
                <a:solidFill>
                  <a:srgbClr val="000000"/>
                </a:solidFill>
                <a:effectLst/>
                <a:latin typeface="Consolas" pitchFamily="49" charset="0"/>
                <a:cs typeface="Arial" pitchFamily="34" charset="0"/>
              </a:rPr>
            </a:br>
            <a:r>
              <a:rPr kumimoji="0" lang="en-US" sz="1200" b="0" i="0" u="none" strike="noStrike" cap="none" normalizeH="0" baseline="0" dirty="0" smtClean="0">
                <a:ln>
                  <a:noFill/>
                </a:ln>
                <a:solidFill>
                  <a:srgbClr val="000000"/>
                </a:solidFill>
                <a:effectLst/>
                <a:latin typeface="Consolas" pitchFamily="49" charset="0"/>
                <a:cs typeface="Arial" pitchFamily="34" charset="0"/>
              </a:rPr>
              <a:t>    </a:t>
            </a:r>
            <a:r>
              <a:rPr kumimoji="0" lang="en-US" sz="1200" b="0" i="0" u="none" strike="noStrike" cap="none" normalizeH="0" baseline="0" dirty="0" smtClean="0">
                <a:ln>
                  <a:noFill/>
                </a:ln>
                <a:solidFill>
                  <a:srgbClr val="000080"/>
                </a:solidFill>
                <a:effectLst/>
                <a:latin typeface="Consolas" pitchFamily="49" charset="0"/>
                <a:cs typeface="Arial" pitchFamily="34" charset="0"/>
              </a:rPr>
              <a:t>print</a:t>
            </a:r>
            <a:r>
              <a:rPr kumimoji="0" lang="en-US" sz="1200" b="0" i="0" u="none" strike="noStrike" cap="none" normalizeH="0" baseline="0" dirty="0" smtClean="0">
                <a:ln>
                  <a:noFill/>
                </a:ln>
                <a:solidFill>
                  <a:srgbClr val="000000"/>
                </a:solidFill>
                <a:effectLst/>
                <a:latin typeface="Consolas" pitchFamily="49" charset="0"/>
                <a:cs typeface="Arial" pitchFamily="34" charset="0"/>
              </a:rPr>
              <a:t>(</a:t>
            </a:r>
            <a:r>
              <a:rPr kumimoji="0" lang="en-US" sz="1200" b="1" i="0" u="none" strike="noStrike" cap="none" normalizeH="0" baseline="0" dirty="0" smtClean="0">
                <a:ln>
                  <a:noFill/>
                </a:ln>
                <a:solidFill>
                  <a:srgbClr val="008080"/>
                </a:solidFill>
                <a:effectLst/>
                <a:latin typeface="Consolas" pitchFamily="49" charset="0"/>
                <a:cs typeface="Arial" pitchFamily="34" charset="0"/>
              </a:rPr>
              <a:t>"sry"</a:t>
            </a:r>
            <a:r>
              <a:rPr kumimoji="0" lang="en-US" sz="1200" b="0" i="0" u="none" strike="noStrike" cap="none" normalizeH="0" baseline="0" dirty="0" smtClean="0">
                <a:ln>
                  <a:noFill/>
                </a:ln>
                <a:solidFill>
                  <a:srgbClr val="000000"/>
                </a:solidFill>
                <a:effectLst/>
                <a:latin typeface="Consolas" pitchFamily="49" charset="0"/>
                <a:cs typeface="Arial" pitchFamily="34" charset="0"/>
              </a:rPr>
              <a:t>);</a:t>
            </a:r>
            <a:br>
              <a:rPr kumimoji="0" lang="en-US" sz="1200" b="0" i="0" u="none" strike="noStrike" cap="none" normalizeH="0" baseline="0" dirty="0" smtClean="0">
                <a:ln>
                  <a:noFill/>
                </a:ln>
                <a:solidFill>
                  <a:srgbClr val="000000"/>
                </a:solidFill>
                <a:effectLst/>
                <a:latin typeface="Consolas" pitchFamily="49" charset="0"/>
                <a:cs typeface="Arial" pitchFamily="34" charset="0"/>
              </a:rPr>
            </a:br>
            <a:r>
              <a:rPr kumimoji="0" lang="en-US" sz="1200" b="0" i="1" u="none" strike="noStrike" cap="none" normalizeH="0" baseline="0" dirty="0" smtClean="0">
                <a:ln>
                  <a:noFill/>
                </a:ln>
                <a:solidFill>
                  <a:srgbClr val="808080"/>
                </a:solidFill>
                <a:effectLst/>
                <a:latin typeface="Consolas" pitchFamily="49" charset="0"/>
                <a:cs typeface="Arial" pitchFamily="34" charset="0"/>
              </a:rPr>
              <a:t>#nested if</a:t>
            </a:r>
            <a:br>
              <a:rPr kumimoji="0" lang="en-US" sz="1200" b="0" i="1" u="none" strike="noStrike" cap="none" normalizeH="0" baseline="0" dirty="0" smtClean="0">
                <a:ln>
                  <a:noFill/>
                </a:ln>
                <a:solidFill>
                  <a:srgbClr val="808080"/>
                </a:solidFill>
                <a:effectLst/>
                <a:latin typeface="Consolas" pitchFamily="49" charset="0"/>
                <a:cs typeface="Arial" pitchFamily="34" charset="0"/>
              </a:rPr>
            </a:br>
            <a:r>
              <a:rPr kumimoji="0" lang="en-US" sz="1200" b="1" i="0" u="none" strike="noStrike" cap="none" normalizeH="0" baseline="0" dirty="0" smtClean="0">
                <a:ln>
                  <a:noFill/>
                </a:ln>
                <a:solidFill>
                  <a:srgbClr val="000080"/>
                </a:solidFill>
                <a:effectLst/>
                <a:latin typeface="Consolas" pitchFamily="49" charset="0"/>
                <a:cs typeface="Arial" pitchFamily="34" charset="0"/>
              </a:rPr>
              <a:t>if</a:t>
            </a:r>
            <a:r>
              <a:rPr kumimoji="0" lang="en-US" sz="1200" b="0" i="0" u="none" strike="noStrike" cap="none" normalizeH="0" baseline="0" dirty="0" smtClean="0">
                <a:ln>
                  <a:noFill/>
                </a:ln>
                <a:solidFill>
                  <a:srgbClr val="000000"/>
                </a:solidFill>
                <a:effectLst/>
                <a:latin typeface="Consolas" pitchFamily="49" charset="0"/>
                <a:cs typeface="Arial" pitchFamily="34" charset="0"/>
              </a:rPr>
              <a:t>(</a:t>
            </a:r>
            <a:r>
              <a:rPr kumimoji="0" lang="en-US" sz="1200" b="0" i="0" u="none" strike="noStrike" cap="none" normalizeH="0" baseline="0" dirty="0" smtClean="0">
                <a:ln>
                  <a:noFill/>
                </a:ln>
                <a:solidFill>
                  <a:srgbClr val="0000FF"/>
                </a:solidFill>
                <a:effectLst/>
                <a:latin typeface="Consolas" pitchFamily="49" charset="0"/>
                <a:cs typeface="Arial" pitchFamily="34" charset="0"/>
              </a:rPr>
              <a:t>1</a:t>
            </a:r>
            <a:r>
              <a:rPr kumimoji="0" lang="en-US" sz="1200" b="0" i="0" u="none" strike="noStrike" cap="none" normalizeH="0" baseline="0" dirty="0" smtClean="0">
                <a:ln>
                  <a:noFill/>
                </a:ln>
                <a:solidFill>
                  <a:srgbClr val="000000"/>
                </a:solidFill>
                <a:effectLst/>
                <a:latin typeface="Consolas" pitchFamily="49" charset="0"/>
                <a:cs typeface="Arial" pitchFamily="34" charset="0"/>
              </a:rPr>
              <a:t>):</a:t>
            </a:r>
            <a:br>
              <a:rPr kumimoji="0" lang="en-US" sz="1200" b="0" i="0" u="none" strike="noStrike" cap="none" normalizeH="0" baseline="0" dirty="0" smtClean="0">
                <a:ln>
                  <a:noFill/>
                </a:ln>
                <a:solidFill>
                  <a:srgbClr val="000000"/>
                </a:solidFill>
                <a:effectLst/>
                <a:latin typeface="Consolas" pitchFamily="49" charset="0"/>
                <a:cs typeface="Arial" pitchFamily="34" charset="0"/>
              </a:rPr>
            </a:br>
            <a:r>
              <a:rPr kumimoji="0" lang="en-US" sz="1200" b="0" i="0" u="none" strike="noStrike" cap="none" normalizeH="0" baseline="0" dirty="0" smtClean="0">
                <a:ln>
                  <a:noFill/>
                </a:ln>
                <a:solidFill>
                  <a:srgbClr val="000000"/>
                </a:solidFill>
                <a:effectLst/>
                <a:latin typeface="Consolas" pitchFamily="49" charset="0"/>
                <a:cs typeface="Arial" pitchFamily="34" charset="0"/>
              </a:rPr>
              <a:t>    </a:t>
            </a:r>
            <a:r>
              <a:rPr kumimoji="0" lang="en-US" sz="1200" b="1" i="0" u="none" strike="noStrike" cap="none" normalizeH="0" baseline="0" dirty="0" smtClean="0">
                <a:ln>
                  <a:noFill/>
                </a:ln>
                <a:solidFill>
                  <a:srgbClr val="000080"/>
                </a:solidFill>
                <a:effectLst/>
                <a:latin typeface="Consolas" pitchFamily="49" charset="0"/>
                <a:cs typeface="Arial" pitchFamily="34" charset="0"/>
              </a:rPr>
              <a:t>if</a:t>
            </a:r>
            <a:r>
              <a:rPr kumimoji="0" lang="en-US" sz="1200" b="0" i="0" u="none" strike="noStrike" cap="none" normalizeH="0" baseline="0" dirty="0" smtClean="0">
                <a:ln>
                  <a:noFill/>
                </a:ln>
                <a:solidFill>
                  <a:srgbClr val="000000"/>
                </a:solidFill>
                <a:effectLst/>
                <a:latin typeface="Consolas" pitchFamily="49" charset="0"/>
                <a:cs typeface="Arial" pitchFamily="34" charset="0"/>
              </a:rPr>
              <a:t>(</a:t>
            </a:r>
            <a:r>
              <a:rPr kumimoji="0" lang="en-US" sz="1200" b="0" i="0" u="none" strike="noStrike" cap="none" normalizeH="0" baseline="0" dirty="0" smtClean="0">
                <a:ln>
                  <a:noFill/>
                </a:ln>
                <a:solidFill>
                  <a:srgbClr val="0000FF"/>
                </a:solidFill>
                <a:effectLst/>
                <a:latin typeface="Consolas" pitchFamily="49" charset="0"/>
                <a:cs typeface="Arial" pitchFamily="34" charset="0"/>
              </a:rPr>
              <a:t>1</a:t>
            </a:r>
            <a:r>
              <a:rPr kumimoji="0" lang="en-US" sz="1200" b="0" i="0" u="none" strike="noStrike" cap="none" normalizeH="0" baseline="0" dirty="0" smtClean="0">
                <a:ln>
                  <a:noFill/>
                </a:ln>
                <a:solidFill>
                  <a:srgbClr val="000000"/>
                </a:solidFill>
                <a:effectLst/>
                <a:latin typeface="Consolas" pitchFamily="49" charset="0"/>
                <a:cs typeface="Arial" pitchFamily="34" charset="0"/>
              </a:rPr>
              <a:t>):</a:t>
            </a:r>
            <a:br>
              <a:rPr kumimoji="0" lang="en-US" sz="1200" b="0" i="0" u="none" strike="noStrike" cap="none" normalizeH="0" baseline="0" dirty="0" smtClean="0">
                <a:ln>
                  <a:noFill/>
                </a:ln>
                <a:solidFill>
                  <a:srgbClr val="000000"/>
                </a:solidFill>
                <a:effectLst/>
                <a:latin typeface="Consolas" pitchFamily="49" charset="0"/>
                <a:cs typeface="Arial" pitchFamily="34" charset="0"/>
              </a:rPr>
            </a:br>
            <a:r>
              <a:rPr kumimoji="0" lang="en-US" sz="1200" b="0" i="0" u="none" strike="noStrike" cap="none" normalizeH="0" baseline="0" dirty="0" smtClean="0">
                <a:ln>
                  <a:noFill/>
                </a:ln>
                <a:solidFill>
                  <a:srgbClr val="000000"/>
                </a:solidFill>
                <a:effectLst/>
                <a:latin typeface="Consolas" pitchFamily="49" charset="0"/>
                <a:cs typeface="Arial" pitchFamily="34" charset="0"/>
              </a:rPr>
              <a:t>        </a:t>
            </a:r>
            <a:r>
              <a:rPr kumimoji="0" lang="en-US" sz="1200" b="0" i="0" u="none" strike="noStrike" cap="none" normalizeH="0" baseline="0" dirty="0" smtClean="0">
                <a:ln>
                  <a:noFill/>
                </a:ln>
                <a:solidFill>
                  <a:srgbClr val="000080"/>
                </a:solidFill>
                <a:effectLst/>
                <a:latin typeface="Consolas" pitchFamily="49" charset="0"/>
                <a:cs typeface="Arial" pitchFamily="34" charset="0"/>
              </a:rPr>
              <a:t>print</a:t>
            </a:r>
            <a:r>
              <a:rPr kumimoji="0" lang="en-US" sz="1200" b="0" i="0" u="none" strike="noStrike" cap="none" normalizeH="0" baseline="0" dirty="0" smtClean="0">
                <a:ln>
                  <a:noFill/>
                </a:ln>
                <a:solidFill>
                  <a:srgbClr val="000000"/>
                </a:solidFill>
                <a:effectLst/>
                <a:latin typeface="Consolas" pitchFamily="49" charset="0"/>
                <a:cs typeface="Arial" pitchFamily="34" charset="0"/>
              </a:rPr>
              <a:t>(</a:t>
            </a:r>
            <a:r>
              <a:rPr kumimoji="0" lang="en-US" sz="1200" b="1" i="0" u="none" strike="noStrike" cap="none" normalizeH="0" baseline="0" dirty="0" smtClean="0">
                <a:ln>
                  <a:noFill/>
                </a:ln>
                <a:solidFill>
                  <a:srgbClr val="008080"/>
                </a:solidFill>
                <a:effectLst/>
                <a:latin typeface="Consolas" pitchFamily="49" charset="0"/>
                <a:cs typeface="Arial" pitchFamily="34" charset="0"/>
              </a:rPr>
              <a:t>"ok"</a:t>
            </a:r>
            <a:r>
              <a:rPr kumimoji="0" lang="en-US" sz="1200" b="0" i="0" u="none" strike="noStrike" cap="none" normalizeH="0" baseline="0" dirty="0" smtClean="0">
                <a:ln>
                  <a:noFill/>
                </a:ln>
                <a:solidFill>
                  <a:srgbClr val="000000"/>
                </a:solidFill>
                <a:effectLst/>
                <a:latin typeface="Consolas" pitchFamily="49" charset="0"/>
                <a:cs typeface="Arial" pitchFamily="34" charset="0"/>
              </a:rPr>
              <a:t>);</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p:txBody>
      </p:sp>
      <p:sp>
        <p:nvSpPr>
          <p:cNvPr id="9" name="Rectangle 3"/>
          <p:cNvSpPr>
            <a:spLocks noChangeArrowheads="1"/>
          </p:cNvSpPr>
          <p:nvPr/>
        </p:nvSpPr>
        <p:spPr bwMode="auto">
          <a:xfrm>
            <a:off x="0" y="4343400"/>
            <a:ext cx="3048000" cy="1938992"/>
          </a:xfrm>
          <a:prstGeom prst="rect">
            <a:avLst/>
          </a:prstGeom>
          <a:solidFill>
            <a:srgbClr val="FFFF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1200" i="1" dirty="0" smtClean="0"/>
              <a:t>#for loop</a:t>
            </a:r>
            <a:br>
              <a:rPr lang="en-US" sz="1200" i="1" dirty="0" smtClean="0"/>
            </a:br>
            <a:r>
              <a:rPr lang="en-US" sz="1200" b="1" dirty="0" smtClean="0"/>
              <a:t>for </a:t>
            </a:r>
            <a:r>
              <a:rPr lang="en-US" sz="1200" dirty="0" smtClean="0"/>
              <a:t>i </a:t>
            </a:r>
            <a:r>
              <a:rPr lang="en-US" sz="1200" b="1" dirty="0" smtClean="0"/>
              <a:t>in </a:t>
            </a:r>
            <a:r>
              <a:rPr lang="en-US" sz="1200" dirty="0" smtClean="0"/>
              <a:t>range(0,10):</a:t>
            </a:r>
            <a:br>
              <a:rPr lang="en-US" sz="1200" dirty="0" smtClean="0"/>
            </a:br>
            <a:r>
              <a:rPr lang="en-US" sz="1200" dirty="0" smtClean="0"/>
              <a:t>    print(i,end=</a:t>
            </a:r>
            <a:r>
              <a:rPr lang="en-US" sz="1200" b="1" dirty="0" smtClean="0"/>
              <a:t>""</a:t>
            </a:r>
            <a:r>
              <a:rPr lang="en-US" sz="1200" dirty="0" smtClean="0"/>
              <a:t>);</a:t>
            </a:r>
            <a:br>
              <a:rPr lang="en-US" sz="1200" dirty="0" smtClean="0"/>
            </a:br>
            <a:r>
              <a:rPr lang="en-US" sz="1200" i="1" dirty="0" smtClean="0"/>
              <a:t>#for loop with increment 2</a:t>
            </a:r>
            <a:br>
              <a:rPr lang="en-US" sz="1200" i="1" dirty="0" smtClean="0"/>
            </a:br>
            <a:r>
              <a:rPr lang="en-US" sz="1200" b="1" dirty="0" smtClean="0"/>
              <a:t>for </a:t>
            </a:r>
            <a:r>
              <a:rPr lang="en-US" sz="1200" dirty="0" smtClean="0"/>
              <a:t>j </a:t>
            </a:r>
            <a:r>
              <a:rPr lang="en-US" sz="1200" b="1" dirty="0" smtClean="0"/>
              <a:t>in </a:t>
            </a:r>
            <a:r>
              <a:rPr lang="en-US" sz="1200" dirty="0" smtClean="0"/>
              <a:t>range(0,10,2):</a:t>
            </a:r>
            <a:br>
              <a:rPr lang="en-US" sz="1200" dirty="0" smtClean="0"/>
            </a:br>
            <a:r>
              <a:rPr lang="en-US" sz="1200" dirty="0" smtClean="0"/>
              <a:t>    print(j);</a:t>
            </a:r>
            <a:br>
              <a:rPr lang="en-US" sz="1200" dirty="0" smtClean="0"/>
            </a:br>
            <a:r>
              <a:rPr lang="en-US" sz="1200" i="1" dirty="0" smtClean="0"/>
              <a:t>#inner for loop     </a:t>
            </a:r>
            <a:br>
              <a:rPr lang="en-US" sz="1200" i="1" dirty="0" smtClean="0"/>
            </a:br>
            <a:r>
              <a:rPr lang="en-US" sz="1200" b="1" dirty="0" smtClean="0"/>
              <a:t>for </a:t>
            </a:r>
            <a:r>
              <a:rPr lang="en-US" sz="1200" dirty="0" smtClean="0"/>
              <a:t>k </a:t>
            </a:r>
            <a:r>
              <a:rPr lang="en-US" sz="1200" b="1" dirty="0" smtClean="0"/>
              <a:t>in </a:t>
            </a:r>
            <a:r>
              <a:rPr lang="en-US" sz="1200" dirty="0" smtClean="0"/>
              <a:t>range(0,5):</a:t>
            </a:r>
            <a:br>
              <a:rPr lang="en-US" sz="1200" dirty="0" smtClean="0"/>
            </a:br>
            <a:r>
              <a:rPr lang="en-US" sz="1200" dirty="0" smtClean="0"/>
              <a:t>    </a:t>
            </a:r>
            <a:r>
              <a:rPr lang="en-US" sz="1200" b="1" dirty="0" smtClean="0"/>
              <a:t>for </a:t>
            </a:r>
            <a:r>
              <a:rPr lang="en-US" sz="1200" dirty="0" smtClean="0"/>
              <a:t>l </a:t>
            </a:r>
            <a:r>
              <a:rPr lang="en-US" sz="1200" b="1" dirty="0" smtClean="0"/>
              <a:t>in </a:t>
            </a:r>
            <a:r>
              <a:rPr lang="en-US" sz="1200" dirty="0" smtClean="0"/>
              <a:t>range(0,5):</a:t>
            </a:r>
            <a:br>
              <a:rPr lang="en-US" sz="1200" dirty="0" smtClean="0"/>
            </a:br>
            <a:r>
              <a:rPr lang="en-US" sz="1200" dirty="0" smtClean="0"/>
              <a:t>        print(l,end=</a:t>
            </a:r>
            <a:r>
              <a:rPr lang="en-US" sz="1200" b="1" dirty="0" smtClean="0"/>
              <a:t>""</a:t>
            </a:r>
            <a:r>
              <a:rPr lang="en-US" sz="1200" dirty="0" smtClean="0"/>
              <a:t>);</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p:txBody>
      </p:sp>
      <p:sp>
        <p:nvSpPr>
          <p:cNvPr id="10" name="Rectangle 3"/>
          <p:cNvSpPr>
            <a:spLocks noChangeArrowheads="1"/>
          </p:cNvSpPr>
          <p:nvPr/>
        </p:nvSpPr>
        <p:spPr bwMode="auto">
          <a:xfrm>
            <a:off x="3124200" y="4267200"/>
            <a:ext cx="3048000" cy="1938992"/>
          </a:xfrm>
          <a:prstGeom prst="rect">
            <a:avLst/>
          </a:prstGeom>
          <a:solidFill>
            <a:srgbClr val="FFFF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1200" i="1" dirty="0" smtClean="0"/>
              <a:t>#while loop</a:t>
            </a:r>
            <a:br>
              <a:rPr lang="en-US" sz="1200" i="1" dirty="0" smtClean="0"/>
            </a:br>
            <a:r>
              <a:rPr lang="en-US" sz="1200" dirty="0" smtClean="0"/>
              <a:t>i=0;</a:t>
            </a:r>
            <a:br>
              <a:rPr lang="en-US" sz="1200" dirty="0" smtClean="0"/>
            </a:br>
            <a:r>
              <a:rPr lang="en-US" sz="1200" b="1" dirty="0" smtClean="0"/>
              <a:t>while</a:t>
            </a:r>
            <a:r>
              <a:rPr lang="en-US" sz="1200" dirty="0" smtClean="0"/>
              <a:t>(i&lt;5):</a:t>
            </a:r>
            <a:br>
              <a:rPr lang="en-US" sz="1200" dirty="0" smtClean="0"/>
            </a:br>
            <a:r>
              <a:rPr lang="en-US" sz="1200" dirty="0" smtClean="0"/>
              <a:t>    print(i);</a:t>
            </a:r>
            <a:br>
              <a:rPr lang="en-US" sz="1200" dirty="0" smtClean="0"/>
            </a:br>
            <a:r>
              <a:rPr lang="en-US" sz="1200" dirty="0" smtClean="0"/>
              <a:t>    i=i+1;</a:t>
            </a:r>
            <a:br>
              <a:rPr lang="en-US" sz="1200" dirty="0" smtClean="0"/>
            </a:br>
            <a:r>
              <a:rPr lang="en-US" sz="1200" i="1" dirty="0" smtClean="0"/>
              <a:t>#multiple of number</a:t>
            </a:r>
            <a:br>
              <a:rPr lang="en-US" sz="1200" i="1" dirty="0" smtClean="0"/>
            </a:br>
            <a:r>
              <a:rPr lang="en-US" sz="1200" dirty="0" smtClean="0"/>
              <a:t>j=0;</a:t>
            </a:r>
            <a:br>
              <a:rPr lang="en-US" sz="1200" dirty="0" smtClean="0"/>
            </a:br>
            <a:r>
              <a:rPr lang="en-US" sz="1200" b="1" dirty="0" smtClean="0"/>
              <a:t>while </a:t>
            </a:r>
            <a:r>
              <a:rPr lang="en-US" sz="1200" dirty="0" smtClean="0"/>
              <a:t>j&lt;=10:</a:t>
            </a:r>
            <a:br>
              <a:rPr lang="en-US" sz="1200" dirty="0" smtClean="0"/>
            </a:br>
            <a:r>
              <a:rPr lang="en-US" sz="1200" dirty="0" smtClean="0"/>
              <a:t>    print(</a:t>
            </a:r>
            <a:r>
              <a:rPr lang="en-US" sz="1200" b="1" dirty="0" smtClean="0"/>
              <a:t>"%d X %d = %d \n"</a:t>
            </a:r>
            <a:r>
              <a:rPr lang="en-US" sz="1200" dirty="0" smtClean="0"/>
              <a:t>%(5,j,5*j));</a:t>
            </a:r>
            <a:br>
              <a:rPr lang="en-US" sz="1200" dirty="0" smtClean="0"/>
            </a:br>
            <a:r>
              <a:rPr lang="en-US" sz="1200" dirty="0" smtClean="0"/>
              <a:t>    j = j+1;</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p:txBody>
      </p:sp>
      <p:sp>
        <p:nvSpPr>
          <p:cNvPr id="11" name="Rectangle 10"/>
          <p:cNvSpPr/>
          <p:nvPr/>
        </p:nvSpPr>
        <p:spPr>
          <a:xfrm>
            <a:off x="3352800" y="228600"/>
            <a:ext cx="5562600" cy="381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dirty="0" smtClean="0"/>
              <a:t>-&gt;break &amp; continue  &amp; pass Statement </a:t>
            </a:r>
            <a:r>
              <a:rPr lang="en-US" sz="1400" i="1" dirty="0" smtClean="0"/>
              <a:t/>
            </a:r>
            <a:br>
              <a:rPr lang="en-US" sz="1400" i="1" dirty="0" smtClean="0"/>
            </a:br>
            <a:r>
              <a:rPr lang="en-US" sz="1400" dirty="0" smtClean="0"/>
              <a:t>i=1;</a:t>
            </a:r>
            <a:br>
              <a:rPr lang="en-US" sz="1400" dirty="0" smtClean="0"/>
            </a:br>
            <a:r>
              <a:rPr lang="en-US" sz="1400" b="1" dirty="0" smtClean="0"/>
              <a:t>while True</a:t>
            </a:r>
            <a:r>
              <a:rPr lang="en-US" sz="1400" dirty="0" smtClean="0"/>
              <a:t>:</a:t>
            </a:r>
            <a:br>
              <a:rPr lang="en-US" sz="1400" dirty="0" smtClean="0"/>
            </a:br>
            <a:r>
              <a:rPr lang="en-US" sz="1400" dirty="0" smtClean="0"/>
              <a:t>    print(i);</a:t>
            </a:r>
            <a:br>
              <a:rPr lang="en-US" sz="1400" dirty="0" smtClean="0"/>
            </a:br>
            <a:r>
              <a:rPr lang="en-US" sz="1400" dirty="0" smtClean="0"/>
              <a:t>    i=i+1;</a:t>
            </a:r>
            <a:br>
              <a:rPr lang="en-US" sz="1400" dirty="0" smtClean="0"/>
            </a:br>
            <a:r>
              <a:rPr lang="en-US" sz="1400" dirty="0" smtClean="0"/>
              <a:t>    </a:t>
            </a:r>
            <a:r>
              <a:rPr lang="en-US" sz="1400" b="1" dirty="0" smtClean="0"/>
              <a:t>if</a:t>
            </a:r>
            <a:r>
              <a:rPr lang="en-US" sz="1400" dirty="0" smtClean="0"/>
              <a:t>(i&gt;5):</a:t>
            </a:r>
            <a:br>
              <a:rPr lang="en-US" sz="1400" dirty="0" smtClean="0"/>
            </a:br>
            <a:r>
              <a:rPr lang="en-US" sz="1400" dirty="0" smtClean="0"/>
              <a:t>        </a:t>
            </a:r>
            <a:r>
              <a:rPr lang="en-US" sz="1400" b="1" dirty="0" smtClean="0"/>
              <a:t>break</a:t>
            </a:r>
            <a:r>
              <a:rPr lang="en-US" sz="1400" dirty="0" smtClean="0"/>
              <a:t>;</a:t>
            </a:r>
          </a:p>
          <a:p>
            <a:endParaRPr lang="en-US" sz="1400" dirty="0" smtClean="0"/>
          </a:p>
          <a:p>
            <a:endParaRPr lang="en-US" sz="1400" dirty="0" smtClean="0"/>
          </a:p>
          <a:p>
            <a:r>
              <a:rPr lang="en-US" sz="1400" dirty="0" smtClean="0"/>
              <a:t>-&gt; Pass</a:t>
            </a:r>
          </a:p>
          <a:p>
            <a:r>
              <a:rPr lang="en-US" sz="1400" dirty="0" smtClean="0"/>
              <a:t>(pass keyword is used to execute nothing; it means, when we don't want to execute code, the pass can be used to execute empty)</a:t>
            </a:r>
          </a:p>
          <a:p>
            <a:r>
              <a:rPr lang="en-US" sz="1400" b="1" dirty="0" smtClean="0"/>
              <a:t>for </a:t>
            </a:r>
            <a:r>
              <a:rPr lang="en-US" sz="1400" dirty="0" smtClean="0"/>
              <a:t>i </a:t>
            </a:r>
            <a:r>
              <a:rPr lang="en-US" sz="1400" b="1" dirty="0" smtClean="0"/>
              <a:t>in </a:t>
            </a:r>
            <a:r>
              <a:rPr lang="en-US" sz="1400" dirty="0" smtClean="0"/>
              <a:t>range(0,5):</a:t>
            </a:r>
            <a:br>
              <a:rPr lang="en-US" sz="1400" dirty="0" smtClean="0"/>
            </a:br>
            <a:r>
              <a:rPr lang="en-US" sz="1400" dirty="0" smtClean="0"/>
              <a:t>    </a:t>
            </a:r>
            <a:r>
              <a:rPr lang="en-US" sz="1400" b="1" dirty="0" smtClean="0"/>
              <a:t>if </a:t>
            </a:r>
            <a:r>
              <a:rPr lang="en-US" sz="1400" dirty="0" smtClean="0"/>
              <a:t>i==3:</a:t>
            </a:r>
            <a:br>
              <a:rPr lang="en-US" sz="1400" dirty="0" smtClean="0"/>
            </a:br>
            <a:r>
              <a:rPr lang="en-US" sz="1400" dirty="0" smtClean="0"/>
              <a:t>        </a:t>
            </a:r>
            <a:r>
              <a:rPr lang="en-US" sz="1400" b="1" dirty="0" smtClean="0"/>
              <a:t>pass</a:t>
            </a:r>
            <a:r>
              <a:rPr lang="en-US" sz="1400" dirty="0" smtClean="0"/>
              <a:t>;</a:t>
            </a:r>
            <a:br>
              <a:rPr lang="en-US" sz="1400" dirty="0" smtClean="0"/>
            </a:br>
            <a:r>
              <a:rPr lang="en-US" sz="1400" dirty="0" smtClean="0"/>
              <a:t>    </a:t>
            </a:r>
            <a:r>
              <a:rPr lang="en-US" sz="1400" b="1" dirty="0" smtClean="0"/>
              <a:t>else</a:t>
            </a:r>
            <a:r>
              <a:rPr lang="en-US" sz="1400" dirty="0" smtClean="0"/>
              <a:t>:</a:t>
            </a:r>
            <a:br>
              <a:rPr lang="en-US" sz="1400" dirty="0" smtClean="0"/>
            </a:br>
            <a:r>
              <a:rPr lang="en-US" sz="1400" dirty="0" smtClean="0"/>
              <a:t>        print(i);</a:t>
            </a:r>
          </a:p>
          <a:p>
            <a:endParaRPr lang="en-US" sz="1400" dirty="0" smtClean="0"/>
          </a:p>
          <a:p>
            <a:endParaRPr lang="en-US" sz="1400" dirty="0" smtClean="0"/>
          </a:p>
          <a:p>
            <a:endParaRPr lang="en-US" sz="1400" dirty="0" smtClean="0"/>
          </a:p>
          <a:p>
            <a:endParaRPr lang="en-US" sz="1400" dirty="0" smtClean="0"/>
          </a:p>
          <a:p>
            <a:endParaRPr lang="en-US" sz="1400" dirty="0" smtClean="0"/>
          </a:p>
          <a:p>
            <a:endParaRPr lang="en-US" sz="1400" dirty="0" smtClean="0"/>
          </a:p>
          <a:p>
            <a:endParaRPr lang="en-US" sz="1400" dirty="0" smtClean="0"/>
          </a:p>
          <a:p>
            <a:r>
              <a:rPr lang="en-US" sz="1200" dirty="0" smtClean="0"/>
              <a:t/>
            </a:r>
            <a:br>
              <a:rPr lang="en-US" sz="1200" dirty="0" smtClean="0"/>
            </a:br>
            <a:r>
              <a:rPr lang="en-US" sz="1200" dirty="0" smtClean="0"/>
              <a:t/>
            </a:r>
            <a:br>
              <a:rPr lang="en-US" sz="1200" dirty="0" smtClean="0"/>
            </a:br>
            <a:endParaRPr lang="en-US" sz="1200" dirty="0"/>
          </a:p>
        </p:txBody>
      </p:sp>
      <p:sp>
        <p:nvSpPr>
          <p:cNvPr id="14" name="Rectangle 13"/>
          <p:cNvSpPr/>
          <p:nvPr/>
        </p:nvSpPr>
        <p:spPr>
          <a:xfrm>
            <a:off x="5029200" y="533400"/>
            <a:ext cx="36576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000" b="1" dirty="0" smtClean="0"/>
              <a:t>-&gt; Continue </a:t>
            </a:r>
            <a:r>
              <a:rPr lang="en-US" sz="1000" i="1" dirty="0" smtClean="0"/>
              <a:t/>
            </a:r>
            <a:br>
              <a:rPr lang="en-US" sz="1000" i="1" dirty="0" smtClean="0"/>
            </a:br>
            <a:r>
              <a:rPr lang="en-US" sz="1000" dirty="0" smtClean="0"/>
              <a:t>i=1;</a:t>
            </a:r>
            <a:br>
              <a:rPr lang="en-US" sz="1000" dirty="0" smtClean="0"/>
            </a:br>
            <a:r>
              <a:rPr lang="en-US" sz="1000" b="1" dirty="0" smtClean="0"/>
              <a:t>while True</a:t>
            </a:r>
            <a:r>
              <a:rPr lang="en-US" sz="1000" dirty="0" smtClean="0"/>
              <a:t>:</a:t>
            </a:r>
            <a:br>
              <a:rPr lang="en-US" sz="1000" dirty="0" smtClean="0"/>
            </a:br>
            <a:r>
              <a:rPr lang="en-US" sz="1000" dirty="0" smtClean="0"/>
              <a:t>    print(i);</a:t>
            </a:r>
            <a:br>
              <a:rPr lang="en-US" sz="1000" dirty="0" smtClean="0"/>
            </a:br>
            <a:r>
              <a:rPr lang="en-US" sz="1000" dirty="0" smtClean="0"/>
              <a:t>    i=i+1;</a:t>
            </a:r>
            <a:br>
              <a:rPr lang="en-US" sz="1000" dirty="0" smtClean="0"/>
            </a:br>
            <a:r>
              <a:rPr lang="en-US" sz="1000" dirty="0" smtClean="0"/>
              <a:t>    </a:t>
            </a:r>
            <a:r>
              <a:rPr lang="en-US" sz="1000" b="1" dirty="0" smtClean="0"/>
              <a:t>if</a:t>
            </a:r>
            <a:r>
              <a:rPr lang="en-US" sz="1000" dirty="0" smtClean="0"/>
              <a:t>(i&lt;5):</a:t>
            </a:r>
            <a:br>
              <a:rPr lang="en-US" sz="1000" dirty="0" smtClean="0"/>
            </a:br>
            <a:r>
              <a:rPr lang="en-US" sz="1000" dirty="0" smtClean="0"/>
              <a:t>        </a:t>
            </a:r>
            <a:r>
              <a:rPr lang="en-US" sz="1000" b="1" dirty="0" smtClean="0"/>
              <a:t>continue</a:t>
            </a:r>
            <a:r>
              <a:rPr lang="en-US" sz="1000" dirty="0" smtClean="0"/>
              <a:t>;</a:t>
            </a:r>
            <a:br>
              <a:rPr lang="en-US" sz="1000" dirty="0" smtClean="0"/>
            </a:br>
            <a:r>
              <a:rPr lang="en-US" sz="1000" dirty="0" smtClean="0"/>
              <a:t>    </a:t>
            </a:r>
            <a:r>
              <a:rPr lang="en-US" sz="1000" b="1" dirty="0" smtClean="0"/>
              <a:t>else</a:t>
            </a:r>
            <a:r>
              <a:rPr lang="en-US" sz="1000" dirty="0" smtClean="0"/>
              <a:t>:</a:t>
            </a:r>
            <a:br>
              <a:rPr lang="en-US" sz="1000" dirty="0" smtClean="0"/>
            </a:br>
            <a:r>
              <a:rPr lang="en-US" sz="1000" dirty="0" smtClean="0"/>
              <a:t>        </a:t>
            </a:r>
            <a:r>
              <a:rPr lang="en-US" sz="1000" b="1" dirty="0" smtClean="0"/>
              <a:t>break</a:t>
            </a:r>
            <a:r>
              <a:rPr lang="en-US" sz="1000" dirty="0" smtClean="0"/>
              <a:t>;</a:t>
            </a:r>
            <a:br>
              <a:rPr lang="en-US" sz="1000" dirty="0" smtClean="0"/>
            </a:br>
            <a:endParaRPr lang="en-US" sz="10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US" sz="2000" dirty="0" smtClean="0"/>
              <a:t>-&gt;Python Function :</a:t>
            </a:r>
          </a:p>
          <a:p>
            <a:pPr>
              <a:buNone/>
            </a:pPr>
            <a:r>
              <a:rPr lang="en-US" sz="1200" dirty="0" smtClean="0"/>
              <a:t>A function can be defined as the organized block of reusable code which can be called whenever required.</a:t>
            </a:r>
          </a:p>
          <a:p>
            <a:pPr>
              <a:buNone/>
            </a:pPr>
            <a:r>
              <a:rPr lang="en-US" sz="1600" b="1" dirty="0" smtClean="0"/>
              <a:t>Creating a function:-</a:t>
            </a:r>
          </a:p>
          <a:p>
            <a:pPr>
              <a:buNone/>
            </a:pPr>
            <a:endParaRPr lang="en-US" sz="2000" b="1" dirty="0" smtClean="0"/>
          </a:p>
          <a:p>
            <a:pPr>
              <a:buNone/>
            </a:pPr>
            <a:endParaRPr lang="en-US" sz="2000" b="1" dirty="0" smtClean="0"/>
          </a:p>
          <a:p>
            <a:pPr>
              <a:buNone/>
            </a:pPr>
            <a:r>
              <a:rPr lang="en-US" sz="1600" b="1" dirty="0" smtClean="0"/>
              <a:t>Types of arguments:-</a:t>
            </a:r>
          </a:p>
          <a:p>
            <a:r>
              <a:rPr lang="en-US" sz="1200" dirty="0" smtClean="0"/>
              <a:t>Required arguments</a:t>
            </a:r>
          </a:p>
          <a:p>
            <a:r>
              <a:rPr lang="en-US" sz="1200" dirty="0" smtClean="0"/>
              <a:t>Keyword arguments</a:t>
            </a:r>
          </a:p>
          <a:p>
            <a:r>
              <a:rPr lang="en-US" sz="1200" dirty="0" smtClean="0"/>
              <a:t>Default arguments</a:t>
            </a:r>
          </a:p>
          <a:p>
            <a:r>
              <a:rPr lang="en-US" sz="1200" dirty="0" smtClean="0"/>
              <a:t>Variable-length arguments</a:t>
            </a:r>
          </a:p>
          <a:p>
            <a:endParaRPr lang="en-US" sz="1200" dirty="0" smtClean="0"/>
          </a:p>
          <a:p>
            <a:pPr>
              <a:buNone/>
            </a:pPr>
            <a:endParaRPr lang="en-US" sz="1200" b="1" dirty="0" smtClean="0"/>
          </a:p>
          <a:p>
            <a:pPr>
              <a:buNone/>
            </a:pPr>
            <a:r>
              <a:rPr lang="en-US" sz="1800" b="1" dirty="0" smtClean="0"/>
              <a:t>-&gt;Call by reference in Python</a:t>
            </a:r>
          </a:p>
          <a:p>
            <a:pPr>
              <a:buNone/>
            </a:pPr>
            <a:r>
              <a:rPr lang="en-US" sz="1200" dirty="0" smtClean="0"/>
              <a:t>In python, all the functions are called by reference, i.e., all the changes made to the reference inside the function revert back to the original value referred by the reference.</a:t>
            </a:r>
          </a:p>
          <a:p>
            <a:pPr>
              <a:buNone/>
            </a:pPr>
            <a:endParaRPr lang="en-US" sz="1200" dirty="0" smtClean="0"/>
          </a:p>
          <a:p>
            <a:endParaRPr lang="en-US" sz="1200" dirty="0" smtClean="0"/>
          </a:p>
          <a:p>
            <a:pPr>
              <a:buNone/>
            </a:pPr>
            <a:endParaRPr lang="en-US" sz="1200" dirty="0" smtClean="0"/>
          </a:p>
          <a:p>
            <a:pPr>
              <a:buNone/>
            </a:pPr>
            <a:endParaRPr lang="en-US" sz="2000" b="1" dirty="0" smtClean="0"/>
          </a:p>
          <a:p>
            <a:pPr>
              <a:buNone/>
            </a:pPr>
            <a:endParaRPr lang="en-US" sz="1200" dirty="0" smtClean="0"/>
          </a:p>
          <a:p>
            <a:pPr>
              <a:buNone/>
            </a:pPr>
            <a:endParaRPr lang="en-US" sz="1200" dirty="0"/>
          </a:p>
        </p:txBody>
      </p:sp>
      <p:sp>
        <p:nvSpPr>
          <p:cNvPr id="4" name="Rectangle 3"/>
          <p:cNvSpPr/>
          <p:nvPr/>
        </p:nvSpPr>
        <p:spPr>
          <a:xfrm>
            <a:off x="0" y="838200"/>
            <a:ext cx="28194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200" b="1" dirty="0" smtClean="0"/>
              <a:t>def </a:t>
            </a:r>
            <a:r>
              <a:rPr lang="en-US" sz="1200" dirty="0" smtClean="0"/>
              <a:t>ab():</a:t>
            </a:r>
            <a:br>
              <a:rPr lang="en-US" sz="1200" dirty="0" smtClean="0"/>
            </a:br>
            <a:r>
              <a:rPr lang="en-US" sz="1200" dirty="0" smtClean="0"/>
              <a:t>    print(</a:t>
            </a:r>
            <a:r>
              <a:rPr lang="en-US" sz="1200" b="1" dirty="0" smtClean="0"/>
              <a:t>"ok"</a:t>
            </a:r>
            <a:r>
              <a:rPr lang="en-US" sz="1200" dirty="0" smtClean="0"/>
              <a:t>);</a:t>
            </a:r>
            <a:br>
              <a:rPr lang="en-US" sz="1200" dirty="0" smtClean="0"/>
            </a:br>
            <a:r>
              <a:rPr lang="en-US" sz="1200" dirty="0" smtClean="0"/>
              <a:t>ab();</a:t>
            </a:r>
            <a:endParaRPr lang="en-US" sz="1200" dirty="0"/>
          </a:p>
        </p:txBody>
      </p:sp>
      <p:sp>
        <p:nvSpPr>
          <p:cNvPr id="5" name="Rectangle 4"/>
          <p:cNvSpPr/>
          <p:nvPr/>
        </p:nvSpPr>
        <p:spPr>
          <a:xfrm>
            <a:off x="3276600" y="609600"/>
            <a:ext cx="28194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200" b="1" u="sng" dirty="0" smtClean="0"/>
              <a:t>Argument Function</a:t>
            </a:r>
            <a:r>
              <a:rPr lang="en-US" sz="1200" b="1" dirty="0" smtClean="0"/>
              <a:t> </a:t>
            </a:r>
          </a:p>
          <a:p>
            <a:r>
              <a:rPr lang="en-US" sz="1200" b="1" dirty="0" smtClean="0"/>
              <a:t>def </a:t>
            </a:r>
            <a:r>
              <a:rPr lang="en-US" sz="1200" dirty="0" smtClean="0"/>
              <a:t>ab(a):</a:t>
            </a:r>
            <a:br>
              <a:rPr lang="en-US" sz="1200" dirty="0" smtClean="0"/>
            </a:br>
            <a:r>
              <a:rPr lang="en-US" sz="1200" dirty="0" smtClean="0"/>
              <a:t>    print(</a:t>
            </a:r>
            <a:r>
              <a:rPr lang="en-US" sz="1200" b="1" dirty="0" smtClean="0"/>
              <a:t>a</a:t>
            </a:r>
            <a:r>
              <a:rPr lang="en-US" sz="1200" dirty="0" smtClean="0"/>
              <a:t>);</a:t>
            </a:r>
            <a:br>
              <a:rPr lang="en-US" sz="1200" dirty="0" smtClean="0"/>
            </a:br>
            <a:r>
              <a:rPr lang="en-US" sz="1200" dirty="0" smtClean="0"/>
              <a:t>ab(12);</a:t>
            </a:r>
            <a:endParaRPr lang="en-US" sz="1200" dirty="0"/>
          </a:p>
        </p:txBody>
      </p:sp>
      <p:sp>
        <p:nvSpPr>
          <p:cNvPr id="1025" name="Rectangle 1"/>
          <p:cNvSpPr>
            <a:spLocks noChangeArrowheads="1"/>
          </p:cNvSpPr>
          <p:nvPr/>
        </p:nvSpPr>
        <p:spPr bwMode="auto">
          <a:xfrm>
            <a:off x="0" y="0"/>
            <a:ext cx="184731" cy="369332"/>
          </a:xfrm>
          <a:prstGeom prst="rect">
            <a:avLst/>
          </a:prstGeom>
          <a:solidFill>
            <a:srgbClr val="FFFFFF"/>
          </a:solid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8" name="Rectangle 7"/>
          <p:cNvSpPr/>
          <p:nvPr/>
        </p:nvSpPr>
        <p:spPr>
          <a:xfrm>
            <a:off x="457200" y="3962400"/>
            <a:ext cx="33528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000" b="1" dirty="0" smtClean="0"/>
              <a:t>def </a:t>
            </a:r>
            <a:r>
              <a:rPr lang="en-US" sz="1000" dirty="0" smtClean="0"/>
              <a:t>ch(list1):</a:t>
            </a:r>
            <a:br>
              <a:rPr lang="en-US" sz="1000" dirty="0" smtClean="0"/>
            </a:br>
            <a:r>
              <a:rPr lang="en-US" sz="1000" dirty="0" smtClean="0"/>
              <a:t>    list1.append(10);</a:t>
            </a:r>
            <a:br>
              <a:rPr lang="en-US" sz="1000" dirty="0" smtClean="0"/>
            </a:br>
            <a:r>
              <a:rPr lang="en-US" sz="1000" dirty="0" smtClean="0"/>
              <a:t>    list1.append(50);</a:t>
            </a:r>
            <a:br>
              <a:rPr lang="en-US" sz="1000" dirty="0" smtClean="0"/>
            </a:br>
            <a:r>
              <a:rPr lang="en-US" sz="1000" dirty="0" smtClean="0"/>
              <a:t>    print(list1);</a:t>
            </a:r>
            <a:br>
              <a:rPr lang="en-US" sz="1000" dirty="0" smtClean="0"/>
            </a:br>
            <a:r>
              <a:rPr lang="en-US" sz="1000" dirty="0" smtClean="0"/>
              <a:t>list1=[58,90,40];</a:t>
            </a:r>
            <a:br>
              <a:rPr lang="en-US" sz="1000" dirty="0" smtClean="0"/>
            </a:br>
            <a:r>
              <a:rPr lang="en-US" sz="1000" dirty="0" smtClean="0"/>
              <a:t>ch(list1);</a:t>
            </a:r>
            <a:br>
              <a:rPr lang="en-US" sz="1000" dirty="0" smtClean="0"/>
            </a:br>
            <a:r>
              <a:rPr lang="en-US" sz="1000" dirty="0" smtClean="0"/>
              <a:t>print(list1);</a:t>
            </a:r>
            <a:endParaRPr lang="en-US" sz="1000" dirty="0"/>
          </a:p>
        </p:txBody>
      </p:sp>
      <p:sp>
        <p:nvSpPr>
          <p:cNvPr id="9" name="Rectangle 8"/>
          <p:cNvSpPr/>
          <p:nvPr/>
        </p:nvSpPr>
        <p:spPr>
          <a:xfrm>
            <a:off x="4343400" y="3810000"/>
            <a:ext cx="4114800" cy="1295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200" dirty="0" smtClean="0"/>
              <a:t>String Example</a:t>
            </a:r>
          </a:p>
          <a:p>
            <a:r>
              <a:rPr lang="en-US" sz="1000" dirty="0" smtClean="0"/>
              <a:t>def ch(str):</a:t>
            </a:r>
            <a:br>
              <a:rPr lang="en-US" sz="1000" dirty="0" smtClean="0"/>
            </a:br>
            <a:r>
              <a:rPr lang="en-US" sz="1000" dirty="0" smtClean="0"/>
              <a:t>    str+="somnath";</a:t>
            </a:r>
            <a:br>
              <a:rPr lang="en-US" sz="1000" dirty="0" smtClean="0"/>
            </a:br>
            <a:r>
              <a:rPr lang="en-US" sz="1000" dirty="0" smtClean="0"/>
              <a:t>    print(str);</a:t>
            </a:r>
            <a:br>
              <a:rPr lang="en-US" sz="1000" dirty="0" smtClean="0"/>
            </a:br>
            <a:r>
              <a:rPr lang="en-US" sz="1000" dirty="0" smtClean="0"/>
              <a:t>str="hello";</a:t>
            </a:r>
            <a:br>
              <a:rPr lang="en-US" sz="1000" dirty="0" smtClean="0"/>
            </a:br>
            <a:r>
              <a:rPr lang="en-US" sz="1000" dirty="0" smtClean="0"/>
              <a:t>ch(str);</a:t>
            </a:r>
            <a:br>
              <a:rPr lang="en-US" sz="1000" dirty="0" smtClean="0"/>
            </a:br>
            <a:r>
              <a:rPr lang="en-US" sz="1000" dirty="0" smtClean="0"/>
              <a:t>print(str); </a:t>
            </a:r>
            <a:r>
              <a:rPr lang="en-US" sz="1000" i="1" dirty="0" smtClean="0"/>
              <a:t># not possiable to change original value </a:t>
            </a:r>
            <a:endParaRPr lang="en-US" sz="1000" dirty="0"/>
          </a:p>
        </p:txBody>
      </p:sp>
      <p:graphicFrame>
        <p:nvGraphicFramePr>
          <p:cNvPr id="10" name="Object 9"/>
          <p:cNvGraphicFramePr>
            <a:graphicFrameLocks noChangeAspect="1"/>
          </p:cNvGraphicFramePr>
          <p:nvPr/>
        </p:nvGraphicFramePr>
        <p:xfrm>
          <a:off x="4038600" y="1447800"/>
          <a:ext cx="3471863" cy="2362200"/>
        </p:xfrm>
        <a:graphic>
          <a:graphicData uri="http://schemas.openxmlformats.org/presentationml/2006/ole">
            <p:oleObj spid="_x0000_s1026" name="Document" r:id="rId3" imgW="3471672" imgH="3004181" progId="Word.Document.12">
              <p:embed/>
            </p:oleObj>
          </a:graphicData>
        </a:graphic>
      </p:graphicFrame>
      <p:pic>
        <p:nvPicPr>
          <p:cNvPr id="11" name="Picture 10" descr="Untitled7.png"/>
          <p:cNvPicPr>
            <a:picLocks noChangeAspect="1"/>
          </p:cNvPicPr>
          <p:nvPr/>
        </p:nvPicPr>
        <p:blipFill>
          <a:blip r:embed="rId4"/>
          <a:stretch>
            <a:fillRect/>
          </a:stretch>
        </p:blipFill>
        <p:spPr>
          <a:xfrm>
            <a:off x="0" y="5105400"/>
            <a:ext cx="9067800" cy="175260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GB" sz="1400" b="1" dirty="0" smtClean="0"/>
              <a:t>Recursion Function ....&gt;</a:t>
            </a:r>
            <a:r>
              <a:rPr lang="en-GB" sz="1400" dirty="0" smtClean="0"/>
              <a:t> The process in which a function calls itself directly or indirectly is called recursion and the corresponding function is called as recursive function.</a:t>
            </a:r>
          </a:p>
          <a:p>
            <a:pPr>
              <a:buNone/>
            </a:pPr>
            <a:r>
              <a:rPr lang="en-GB" sz="1400" b="1" dirty="0" smtClean="0"/>
              <a:t>Why -&gt;</a:t>
            </a:r>
            <a:r>
              <a:rPr lang="en-GB" sz="1400" dirty="0" smtClean="0"/>
              <a:t> Examples of such problems are Towers of Hanoi (TOH),</a:t>
            </a:r>
          </a:p>
          <a:p>
            <a:pPr>
              <a:buNone/>
            </a:pPr>
            <a:r>
              <a:rPr lang="en-GB" sz="1400" dirty="0" smtClean="0"/>
              <a:t> </a:t>
            </a:r>
            <a:r>
              <a:rPr lang="en-GB" sz="1400" dirty="0" err="1" smtClean="0"/>
              <a:t>Inorder</a:t>
            </a:r>
            <a:r>
              <a:rPr lang="en-GB" sz="1400" dirty="0" smtClean="0"/>
              <a:t>/</a:t>
            </a:r>
            <a:r>
              <a:rPr lang="en-GB" sz="1400" dirty="0" err="1" smtClean="0"/>
              <a:t>Preorder</a:t>
            </a:r>
            <a:r>
              <a:rPr lang="en-GB" sz="1400" dirty="0" smtClean="0"/>
              <a:t>/</a:t>
            </a:r>
            <a:r>
              <a:rPr lang="en-GB" sz="1400" dirty="0" err="1" smtClean="0"/>
              <a:t>Postorder</a:t>
            </a:r>
            <a:r>
              <a:rPr lang="en-GB" sz="1400" dirty="0" smtClean="0"/>
              <a:t> Tree Traversals ,</a:t>
            </a:r>
          </a:p>
          <a:p>
            <a:pPr>
              <a:buNone/>
            </a:pPr>
            <a:r>
              <a:rPr lang="en-GB" sz="1400" dirty="0" smtClean="0"/>
              <a:t>DFS of Graph,</a:t>
            </a:r>
            <a:r>
              <a:rPr lang="en-GB" sz="1400" dirty="0" smtClean="0">
                <a:solidFill>
                  <a:srgbClr val="FF0000"/>
                </a:solidFill>
              </a:rPr>
              <a:t> </a:t>
            </a:r>
            <a:r>
              <a:rPr lang="en-GB" sz="1400" dirty="0" smtClean="0"/>
              <a:t>etc.</a:t>
            </a:r>
          </a:p>
          <a:p>
            <a:pPr>
              <a:buNone/>
            </a:pPr>
            <a:endParaRPr lang="en-GB" sz="1400" dirty="0" smtClean="0"/>
          </a:p>
          <a:p>
            <a:pPr>
              <a:buNone/>
            </a:pPr>
            <a:endParaRPr lang="en-GB" sz="1400" dirty="0" smtClean="0"/>
          </a:p>
          <a:p>
            <a:pPr>
              <a:buNone/>
            </a:pPr>
            <a:endParaRPr lang="en-GB" sz="1400" dirty="0" smtClean="0"/>
          </a:p>
          <a:p>
            <a:pPr>
              <a:buNone/>
            </a:pPr>
            <a:endParaRPr lang="en-GB" sz="1400" dirty="0" smtClean="0"/>
          </a:p>
          <a:p>
            <a:pPr>
              <a:buNone/>
            </a:pPr>
            <a:endParaRPr lang="en-GB" sz="1400" dirty="0" smtClean="0"/>
          </a:p>
          <a:p>
            <a:pPr>
              <a:buNone/>
            </a:pPr>
            <a:r>
              <a:rPr lang="en-GB" sz="1400" b="1" dirty="0" smtClean="0"/>
              <a:t>Pointer(Address) Concept </a:t>
            </a:r>
            <a:r>
              <a:rPr lang="en-GB" sz="1400" b="1" dirty="0" smtClean="0">
                <a:sym typeface="Wingdings" pitchFamily="2" charset="2"/>
              </a:rPr>
              <a:t></a:t>
            </a:r>
          </a:p>
          <a:p>
            <a:pPr>
              <a:buNone/>
            </a:pPr>
            <a:endParaRPr lang="en-GB" sz="1400" dirty="0" smtClean="0"/>
          </a:p>
          <a:p>
            <a:pPr>
              <a:buNone/>
            </a:pPr>
            <a:endParaRPr lang="en-GB" sz="1400" dirty="0" smtClean="0"/>
          </a:p>
          <a:p>
            <a:pPr>
              <a:buNone/>
            </a:pPr>
            <a:endParaRPr lang="en-GB" sz="1400" dirty="0" smtClean="0"/>
          </a:p>
          <a:p>
            <a:pPr>
              <a:buNone/>
            </a:pPr>
            <a:endParaRPr lang="en-GB" sz="1400" dirty="0" smtClean="0"/>
          </a:p>
          <a:p>
            <a:pPr>
              <a:buNone/>
            </a:pPr>
            <a:endParaRPr lang="en-GB" sz="1400" dirty="0" smtClean="0"/>
          </a:p>
          <a:p>
            <a:pPr>
              <a:buNone/>
            </a:pPr>
            <a:endParaRPr lang="en-GB" sz="1400" dirty="0" smtClean="0"/>
          </a:p>
          <a:p>
            <a:pPr>
              <a:buNone/>
            </a:pPr>
            <a:endParaRPr lang="en-GB" sz="1400" dirty="0" smtClean="0"/>
          </a:p>
          <a:p>
            <a:pPr>
              <a:buNone/>
            </a:pPr>
            <a:endParaRPr lang="en-GB" sz="1400" dirty="0" smtClean="0"/>
          </a:p>
          <a:p>
            <a:pPr>
              <a:buNone/>
            </a:pPr>
            <a:endParaRPr lang="en-US" sz="1400" dirty="0"/>
          </a:p>
        </p:txBody>
      </p:sp>
      <p:pic>
        <p:nvPicPr>
          <p:cNvPr id="4" name="Picture 3" descr="cpp-function-recursion-working.png"/>
          <p:cNvPicPr>
            <a:picLocks noChangeAspect="1"/>
          </p:cNvPicPr>
          <p:nvPr/>
        </p:nvPicPr>
        <p:blipFill>
          <a:blip r:embed="rId2"/>
          <a:stretch>
            <a:fillRect/>
          </a:stretch>
        </p:blipFill>
        <p:spPr>
          <a:xfrm>
            <a:off x="4505917" y="228600"/>
            <a:ext cx="4638083" cy="1828800"/>
          </a:xfrm>
          <a:prstGeom prst="rect">
            <a:avLst/>
          </a:prstGeom>
        </p:spPr>
      </p:pic>
      <p:sp>
        <p:nvSpPr>
          <p:cNvPr id="5" name="Rectangle 4"/>
          <p:cNvSpPr/>
          <p:nvPr/>
        </p:nvSpPr>
        <p:spPr>
          <a:xfrm>
            <a:off x="4572000" y="1143000"/>
            <a:ext cx="4572000" cy="144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200" b="1" dirty="0" smtClean="0">
                <a:solidFill>
                  <a:srgbClr val="FFFF00"/>
                </a:solidFill>
              </a:rPr>
              <a:t>Recursion Limit</a:t>
            </a:r>
          </a:p>
          <a:p>
            <a:r>
              <a:rPr lang="en-US" sz="1200" dirty="0" smtClean="0"/>
              <a:t>import sys</a:t>
            </a:r>
          </a:p>
          <a:p>
            <a:r>
              <a:rPr lang="en-US" sz="1200" dirty="0" smtClean="0"/>
              <a:t>#</a:t>
            </a:r>
            <a:r>
              <a:rPr lang="en-US" sz="1200" dirty="0" err="1" smtClean="0"/>
              <a:t>bydefault</a:t>
            </a:r>
            <a:r>
              <a:rPr lang="en-US" sz="1200" dirty="0" smtClean="0"/>
              <a:t> limit show </a:t>
            </a:r>
          </a:p>
          <a:p>
            <a:r>
              <a:rPr lang="en-US" sz="1200" dirty="0" smtClean="0"/>
              <a:t>print(</a:t>
            </a:r>
            <a:r>
              <a:rPr lang="en-US" sz="1200" dirty="0" err="1" smtClean="0"/>
              <a:t>sys.getrecursionlimit</a:t>
            </a:r>
            <a:r>
              <a:rPr lang="en-US" sz="1200" dirty="0" smtClean="0"/>
              <a:t>())</a:t>
            </a:r>
          </a:p>
          <a:p>
            <a:r>
              <a:rPr lang="en-US" sz="1200" dirty="0" smtClean="0"/>
              <a:t>#set Recursion Limit(if u want ) </a:t>
            </a:r>
          </a:p>
          <a:p>
            <a:r>
              <a:rPr lang="en-US" sz="1200" dirty="0" err="1" smtClean="0"/>
              <a:t>sys.setrecursionlimit</a:t>
            </a:r>
            <a:r>
              <a:rPr lang="en-US" sz="1200" dirty="0" smtClean="0"/>
              <a:t>(10000)</a:t>
            </a:r>
          </a:p>
          <a:p>
            <a:r>
              <a:rPr lang="en-US" sz="1200" dirty="0" smtClean="0"/>
              <a:t>print(</a:t>
            </a:r>
            <a:r>
              <a:rPr lang="en-US" sz="1200" dirty="0" err="1" smtClean="0"/>
              <a:t>sys.getrecursionlimit</a:t>
            </a:r>
            <a:r>
              <a:rPr lang="en-US" sz="1200" dirty="0" smtClean="0"/>
              <a:t>())</a:t>
            </a:r>
          </a:p>
          <a:p>
            <a:endParaRPr lang="en-US" sz="1200" dirty="0"/>
          </a:p>
        </p:txBody>
      </p:sp>
      <p:sp>
        <p:nvSpPr>
          <p:cNvPr id="6" name="Rectangle 5"/>
          <p:cNvSpPr/>
          <p:nvPr/>
        </p:nvSpPr>
        <p:spPr>
          <a:xfrm>
            <a:off x="0" y="1295400"/>
            <a:ext cx="41148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200" b="1" dirty="0" smtClean="0">
                <a:solidFill>
                  <a:srgbClr val="FFFF00"/>
                </a:solidFill>
              </a:rPr>
              <a:t>Example -&gt;</a:t>
            </a:r>
          </a:p>
          <a:p>
            <a:r>
              <a:rPr lang="en-GB" sz="1200" dirty="0" smtClean="0"/>
              <a:t>def fact(n):</a:t>
            </a:r>
          </a:p>
          <a:p>
            <a:r>
              <a:rPr lang="en-GB" sz="1200" dirty="0" smtClean="0"/>
              <a:t>    if n==0:</a:t>
            </a:r>
          </a:p>
          <a:p>
            <a:r>
              <a:rPr lang="en-GB" sz="1200" dirty="0" smtClean="0"/>
              <a:t>         return 1;</a:t>
            </a:r>
          </a:p>
          <a:p>
            <a:r>
              <a:rPr lang="en-GB" sz="1200" dirty="0" smtClean="0"/>
              <a:t>    return n * fact(n-1)</a:t>
            </a:r>
            <a:endParaRPr lang="en-US" sz="1200" dirty="0"/>
          </a:p>
        </p:txBody>
      </p:sp>
      <p:pic>
        <p:nvPicPr>
          <p:cNvPr id="8" name="Picture 7" descr="Untitled8.png"/>
          <p:cNvPicPr>
            <a:picLocks noChangeAspect="1"/>
          </p:cNvPicPr>
          <p:nvPr/>
        </p:nvPicPr>
        <p:blipFill>
          <a:blip r:embed="rId3"/>
          <a:stretch>
            <a:fillRect/>
          </a:stretch>
        </p:blipFill>
        <p:spPr>
          <a:xfrm>
            <a:off x="0" y="3200400"/>
            <a:ext cx="3377383" cy="1273189"/>
          </a:xfrm>
          <a:prstGeom prst="rect">
            <a:avLst/>
          </a:prstGeom>
        </p:spPr>
      </p:pic>
      <p:sp>
        <p:nvSpPr>
          <p:cNvPr id="9" name="Right Arrow 8"/>
          <p:cNvSpPr/>
          <p:nvPr/>
        </p:nvSpPr>
        <p:spPr>
          <a:xfrm>
            <a:off x="3657600" y="3505200"/>
            <a:ext cx="6096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28600" y="2819400"/>
            <a:ext cx="1447800" cy="369332"/>
          </a:xfrm>
          <a:prstGeom prst="rect">
            <a:avLst/>
          </a:prstGeom>
          <a:noFill/>
        </p:spPr>
        <p:txBody>
          <a:bodyPr wrap="square" rtlCol="0">
            <a:spAutoFit/>
          </a:bodyPr>
          <a:lstStyle/>
          <a:p>
            <a:r>
              <a:rPr lang="en-GB" dirty="0" smtClean="0"/>
              <a:t>c/</a:t>
            </a:r>
            <a:r>
              <a:rPr lang="en-GB" dirty="0" err="1" smtClean="0"/>
              <a:t>c++</a:t>
            </a:r>
            <a:endParaRPr lang="en-US" dirty="0"/>
          </a:p>
        </p:txBody>
      </p:sp>
      <p:sp>
        <p:nvSpPr>
          <p:cNvPr id="11" name="TextBox 10"/>
          <p:cNvSpPr txBox="1"/>
          <p:nvPr/>
        </p:nvSpPr>
        <p:spPr>
          <a:xfrm>
            <a:off x="4953000" y="2590800"/>
            <a:ext cx="1600200" cy="369332"/>
          </a:xfrm>
          <a:prstGeom prst="rect">
            <a:avLst/>
          </a:prstGeom>
          <a:noFill/>
        </p:spPr>
        <p:txBody>
          <a:bodyPr wrap="square" rtlCol="0">
            <a:spAutoFit/>
          </a:bodyPr>
          <a:lstStyle/>
          <a:p>
            <a:r>
              <a:rPr lang="en-GB" dirty="0" smtClean="0"/>
              <a:t>python</a:t>
            </a:r>
            <a:endParaRPr lang="en-US" dirty="0"/>
          </a:p>
        </p:txBody>
      </p:sp>
      <p:pic>
        <p:nvPicPr>
          <p:cNvPr id="12" name="Picture 11" descr="Untitled9.png"/>
          <p:cNvPicPr>
            <a:picLocks noChangeAspect="1"/>
          </p:cNvPicPr>
          <p:nvPr/>
        </p:nvPicPr>
        <p:blipFill>
          <a:blip r:embed="rId4"/>
          <a:stretch>
            <a:fillRect/>
          </a:stretch>
        </p:blipFill>
        <p:spPr>
          <a:xfrm>
            <a:off x="4343400" y="2971800"/>
            <a:ext cx="4572000" cy="1600200"/>
          </a:xfrm>
          <a:prstGeom prst="rect">
            <a:avLst/>
          </a:prstGeom>
        </p:spPr>
      </p:pic>
      <p:pic>
        <p:nvPicPr>
          <p:cNvPr id="13" name="Picture 12" descr="Untitled10.png"/>
          <p:cNvPicPr>
            <a:picLocks noChangeAspect="1"/>
          </p:cNvPicPr>
          <p:nvPr/>
        </p:nvPicPr>
        <p:blipFill>
          <a:blip r:embed="rId5"/>
          <a:stretch>
            <a:fillRect/>
          </a:stretch>
        </p:blipFill>
        <p:spPr>
          <a:xfrm>
            <a:off x="0" y="4975298"/>
            <a:ext cx="4953000" cy="1882702"/>
          </a:xfrm>
          <a:prstGeom prst="rect">
            <a:avLst/>
          </a:prstGeom>
        </p:spPr>
      </p:pic>
      <p:sp>
        <p:nvSpPr>
          <p:cNvPr id="14" name="TextBox 13"/>
          <p:cNvSpPr txBox="1"/>
          <p:nvPr/>
        </p:nvSpPr>
        <p:spPr>
          <a:xfrm>
            <a:off x="0" y="4648200"/>
            <a:ext cx="3429000" cy="369332"/>
          </a:xfrm>
          <a:prstGeom prst="rect">
            <a:avLst/>
          </a:prstGeom>
          <a:noFill/>
        </p:spPr>
        <p:txBody>
          <a:bodyPr wrap="square" rtlCol="0">
            <a:spAutoFit/>
          </a:bodyPr>
          <a:lstStyle/>
          <a:p>
            <a:r>
              <a:rPr lang="en-GB" dirty="0" smtClean="0"/>
              <a:t>Value same =same address</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US" sz="2000" b="1" u="sng" dirty="0" smtClean="0"/>
              <a:t>-&gt;Python Array :-&gt;</a:t>
            </a:r>
          </a:p>
          <a:p>
            <a:pPr>
              <a:buNone/>
            </a:pPr>
            <a:r>
              <a:rPr lang="en-US" sz="1200" dirty="0" smtClean="0"/>
              <a:t>Array is mutable for Python.</a:t>
            </a:r>
          </a:p>
          <a:p>
            <a:pPr>
              <a:buNone/>
            </a:pPr>
            <a:endParaRPr lang="en-US" sz="1200" dirty="0"/>
          </a:p>
        </p:txBody>
      </p:sp>
      <p:graphicFrame>
        <p:nvGraphicFramePr>
          <p:cNvPr id="4" name="Object 3"/>
          <p:cNvGraphicFramePr>
            <a:graphicFrameLocks noChangeAspect="1"/>
          </p:cNvGraphicFramePr>
          <p:nvPr/>
        </p:nvGraphicFramePr>
        <p:xfrm>
          <a:off x="0" y="685800"/>
          <a:ext cx="5410200" cy="5991225"/>
        </p:xfrm>
        <a:graphic>
          <a:graphicData uri="http://schemas.openxmlformats.org/presentationml/2006/ole">
            <p:oleObj spid="_x0000_s2050" name="Document" r:id="rId3" imgW="6185261" imgH="6856446" progId="Word.Document.12">
              <p:embed/>
            </p:oleObj>
          </a:graphicData>
        </a:graphic>
      </p:graphicFrame>
      <p:graphicFrame>
        <p:nvGraphicFramePr>
          <p:cNvPr id="6" name="Object 5"/>
          <p:cNvGraphicFramePr>
            <a:graphicFrameLocks noChangeAspect="1"/>
          </p:cNvGraphicFramePr>
          <p:nvPr/>
        </p:nvGraphicFramePr>
        <p:xfrm>
          <a:off x="3581400" y="685800"/>
          <a:ext cx="5418138" cy="3063875"/>
        </p:xfrm>
        <a:graphic>
          <a:graphicData uri="http://schemas.openxmlformats.org/presentationml/2006/ole">
            <p:oleObj spid="_x0000_s2051" name="Document" r:id="rId4" imgW="5424525" imgH="3073430" progId="Word.Document.12">
              <p:embed/>
            </p:oleObj>
          </a:graphicData>
        </a:graphic>
      </p:graphicFrame>
      <p:pic>
        <p:nvPicPr>
          <p:cNvPr id="5" name="Picture 4" descr="Untitled11.png"/>
          <p:cNvPicPr>
            <a:picLocks noChangeAspect="1"/>
          </p:cNvPicPr>
          <p:nvPr/>
        </p:nvPicPr>
        <p:blipFill>
          <a:blip r:embed="rId5"/>
          <a:stretch>
            <a:fillRect/>
          </a:stretch>
        </p:blipFill>
        <p:spPr>
          <a:xfrm>
            <a:off x="5486400" y="4114800"/>
            <a:ext cx="3657600" cy="2743200"/>
          </a:xfrm>
          <a:prstGeom prst="rect">
            <a:avLst/>
          </a:prstGeom>
        </p:spPr>
      </p:pic>
      <p:sp>
        <p:nvSpPr>
          <p:cNvPr id="7" name="TextBox 6"/>
          <p:cNvSpPr txBox="1"/>
          <p:nvPr/>
        </p:nvSpPr>
        <p:spPr>
          <a:xfrm>
            <a:off x="4114800" y="3810000"/>
            <a:ext cx="3124200" cy="369332"/>
          </a:xfrm>
          <a:prstGeom prst="rect">
            <a:avLst/>
          </a:prstGeom>
          <a:noFill/>
        </p:spPr>
        <p:txBody>
          <a:bodyPr wrap="square" rtlCol="0">
            <a:spAutoFit/>
          </a:bodyPr>
          <a:lstStyle/>
          <a:p>
            <a:r>
              <a:rPr lang="en-GB" dirty="0" smtClean="0"/>
              <a:t>Different Concept</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GB" sz="1600" b="1" dirty="0" smtClean="0"/>
              <a:t>-&gt; Time Complexity ( time taken )</a:t>
            </a:r>
          </a:p>
          <a:p>
            <a:pPr>
              <a:buNone/>
            </a:pPr>
            <a:endParaRPr lang="en-GB" sz="1600" b="1" dirty="0" smtClean="0"/>
          </a:p>
          <a:p>
            <a:pPr>
              <a:buNone/>
            </a:pPr>
            <a:endParaRPr lang="en-GB" sz="1600" b="1" dirty="0" smtClean="0"/>
          </a:p>
          <a:p>
            <a:pPr>
              <a:buNone/>
            </a:pPr>
            <a:endParaRPr lang="en-GB" sz="1600" b="1" dirty="0" smtClean="0"/>
          </a:p>
          <a:p>
            <a:pPr>
              <a:buNone/>
            </a:pPr>
            <a:endParaRPr lang="en-GB" sz="1600" b="1" dirty="0" smtClean="0"/>
          </a:p>
          <a:p>
            <a:pPr>
              <a:buNone/>
            </a:pPr>
            <a:endParaRPr lang="en-GB" sz="1600" b="1" dirty="0" smtClean="0"/>
          </a:p>
          <a:p>
            <a:pPr>
              <a:buNone/>
            </a:pPr>
            <a:endParaRPr lang="en-GB" sz="1600" b="1" dirty="0" smtClean="0"/>
          </a:p>
          <a:p>
            <a:pPr>
              <a:buNone/>
            </a:pPr>
            <a:r>
              <a:rPr lang="en-GB" sz="1600" b="1" dirty="0" smtClean="0"/>
              <a:t>...................................................................................................................................................................</a:t>
            </a:r>
          </a:p>
          <a:p>
            <a:pPr>
              <a:buNone/>
            </a:pPr>
            <a:r>
              <a:rPr lang="en-GB" sz="1600" b="1" dirty="0" smtClean="0"/>
              <a:t>-&gt;Asymptotic Notations</a:t>
            </a:r>
          </a:p>
          <a:p>
            <a:pPr>
              <a:buNone/>
            </a:pPr>
            <a:r>
              <a:rPr lang="en-GB" sz="1600" dirty="0" smtClean="0"/>
              <a:t>Following are the commonly used asymptotic notations to calculate the </a:t>
            </a:r>
            <a:r>
              <a:rPr lang="en-GB" sz="1600" b="1" dirty="0" smtClean="0">
                <a:solidFill>
                  <a:srgbClr val="C00000"/>
                </a:solidFill>
              </a:rPr>
              <a:t>running time complexity of an algorithm. (Mathematical way to represent the time complexity)</a:t>
            </a:r>
          </a:p>
          <a:p>
            <a:pPr>
              <a:buNone/>
            </a:pPr>
            <a:endParaRPr lang="en-GB" sz="1600" b="1" dirty="0" smtClean="0"/>
          </a:p>
          <a:p>
            <a:pPr>
              <a:buNone/>
            </a:pPr>
            <a:endParaRPr lang="en-GB" sz="1600" b="1" dirty="0" smtClean="0"/>
          </a:p>
          <a:p>
            <a:pPr>
              <a:buNone/>
            </a:pPr>
            <a:endParaRPr lang="en-GB" sz="1600" b="1" dirty="0" smtClean="0"/>
          </a:p>
          <a:p>
            <a:pPr>
              <a:buNone/>
            </a:pPr>
            <a:endParaRPr lang="en-GB" sz="1600" b="1" dirty="0" smtClean="0"/>
          </a:p>
          <a:p>
            <a:pPr>
              <a:buNone/>
            </a:pPr>
            <a:endParaRPr lang="en-GB" sz="1600" b="1" dirty="0" smtClean="0"/>
          </a:p>
          <a:p>
            <a:pPr>
              <a:buNone/>
            </a:pPr>
            <a:endParaRPr lang="en-GB" sz="1600" b="1" dirty="0" smtClean="0"/>
          </a:p>
          <a:p>
            <a:pPr>
              <a:buNone/>
            </a:pPr>
            <a:endParaRPr lang="en-GB" sz="1600" b="1" dirty="0" smtClean="0"/>
          </a:p>
          <a:p>
            <a:pPr>
              <a:buNone/>
            </a:pPr>
            <a:endParaRPr lang="en-GB" sz="1600" b="1" dirty="0" smtClean="0"/>
          </a:p>
          <a:p>
            <a:pPr>
              <a:buNone/>
            </a:pPr>
            <a:endParaRPr lang="en-GB" sz="1200" b="1" dirty="0" smtClean="0"/>
          </a:p>
          <a:p>
            <a:pPr>
              <a:buNone/>
            </a:pPr>
            <a:endParaRPr lang="en-GB" sz="1200" b="1" dirty="0" smtClean="0"/>
          </a:p>
          <a:p>
            <a:pPr>
              <a:buNone/>
            </a:pPr>
            <a:r>
              <a:rPr lang="en-GB" sz="1200" b="1" dirty="0" smtClean="0"/>
              <a:t>-&gt; Difference Between Best Case , Worst case &amp; Average Case</a:t>
            </a:r>
          </a:p>
          <a:p>
            <a:pPr>
              <a:buNone/>
            </a:pPr>
            <a:r>
              <a:rPr lang="en-GB" sz="1200" dirty="0" smtClean="0"/>
              <a:t>Best case is the function which </a:t>
            </a:r>
            <a:r>
              <a:rPr lang="en-GB" sz="1200" b="1" dirty="0" smtClean="0"/>
              <a:t>performs</a:t>
            </a:r>
            <a:r>
              <a:rPr lang="en-GB" sz="1200" dirty="0" smtClean="0"/>
              <a:t> the minimum number of steps on input data of n elements. Worst case is the function which performs the maximum number of steps on input data of size n. Average case is the function which performs an average number of steps on input data of n elements.</a:t>
            </a:r>
            <a:endParaRPr lang="en-US" sz="1200" dirty="0" smtClean="0"/>
          </a:p>
          <a:p>
            <a:pPr>
              <a:buNone/>
            </a:pPr>
            <a:endParaRPr lang="en-GB" sz="1200" b="1" dirty="0" smtClean="0"/>
          </a:p>
          <a:p>
            <a:pPr>
              <a:buNone/>
            </a:pPr>
            <a:endParaRPr lang="en-GB" sz="1600" b="1" dirty="0" smtClean="0"/>
          </a:p>
          <a:p>
            <a:pPr>
              <a:buNone/>
            </a:pPr>
            <a:endParaRPr lang="en-US" sz="1600" b="1" dirty="0"/>
          </a:p>
        </p:txBody>
      </p:sp>
      <p:pic>
        <p:nvPicPr>
          <p:cNvPr id="4" name="Picture 3" descr="Untitled2.png"/>
          <p:cNvPicPr>
            <a:picLocks noChangeAspect="1"/>
          </p:cNvPicPr>
          <p:nvPr/>
        </p:nvPicPr>
        <p:blipFill>
          <a:blip r:embed="rId2"/>
          <a:stretch>
            <a:fillRect/>
          </a:stretch>
        </p:blipFill>
        <p:spPr>
          <a:xfrm>
            <a:off x="1" y="381001"/>
            <a:ext cx="4528588" cy="1752600"/>
          </a:xfrm>
          <a:prstGeom prst="rect">
            <a:avLst/>
          </a:prstGeom>
        </p:spPr>
      </p:pic>
      <p:pic>
        <p:nvPicPr>
          <p:cNvPr id="5" name="Picture 4" descr="Untitled3.png"/>
          <p:cNvPicPr>
            <a:picLocks noChangeAspect="1"/>
          </p:cNvPicPr>
          <p:nvPr/>
        </p:nvPicPr>
        <p:blipFill>
          <a:blip r:embed="rId3"/>
          <a:stretch>
            <a:fillRect/>
          </a:stretch>
        </p:blipFill>
        <p:spPr>
          <a:xfrm>
            <a:off x="4953000" y="304800"/>
            <a:ext cx="4191000" cy="1828800"/>
          </a:xfrm>
          <a:prstGeom prst="rect">
            <a:avLst/>
          </a:prstGeom>
        </p:spPr>
      </p:pic>
      <p:pic>
        <p:nvPicPr>
          <p:cNvPr id="6" name="Picture 5" descr="Untitled1.png"/>
          <p:cNvPicPr>
            <a:picLocks noChangeAspect="1"/>
          </p:cNvPicPr>
          <p:nvPr/>
        </p:nvPicPr>
        <p:blipFill>
          <a:blip r:embed="rId4"/>
          <a:stretch>
            <a:fillRect/>
          </a:stretch>
        </p:blipFill>
        <p:spPr>
          <a:xfrm>
            <a:off x="0" y="3124200"/>
            <a:ext cx="9144000" cy="28194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GB" sz="1600" b="1" dirty="0" smtClean="0"/>
              <a:t>-&gt; Data structure in python </a:t>
            </a:r>
          </a:p>
          <a:p>
            <a:pPr>
              <a:buNone/>
            </a:pPr>
            <a:endParaRPr lang="en-GB" sz="1400" b="1" dirty="0" smtClean="0"/>
          </a:p>
          <a:p>
            <a:pPr>
              <a:buNone/>
            </a:pPr>
            <a:endParaRPr lang="en-GB" sz="1400" b="1" dirty="0" smtClean="0"/>
          </a:p>
          <a:p>
            <a:pPr>
              <a:buNone/>
            </a:pPr>
            <a:endParaRPr lang="en-GB" sz="1400" b="1" dirty="0" smtClean="0"/>
          </a:p>
          <a:p>
            <a:pPr>
              <a:buNone/>
            </a:pPr>
            <a:endParaRPr lang="en-GB" sz="1400" b="1" dirty="0" smtClean="0"/>
          </a:p>
          <a:p>
            <a:pPr>
              <a:buNone/>
            </a:pPr>
            <a:endParaRPr lang="en-GB" sz="1400" b="1" dirty="0" smtClean="0"/>
          </a:p>
          <a:p>
            <a:pPr>
              <a:buNone/>
            </a:pPr>
            <a:endParaRPr lang="en-GB" sz="1400" b="1" dirty="0" smtClean="0"/>
          </a:p>
          <a:p>
            <a:pPr>
              <a:buNone/>
            </a:pPr>
            <a:endParaRPr lang="en-GB" sz="1400" b="1" dirty="0" smtClean="0"/>
          </a:p>
          <a:p>
            <a:pPr>
              <a:buNone/>
            </a:pPr>
            <a:endParaRPr lang="en-GB" sz="1400" b="1" dirty="0" smtClean="0"/>
          </a:p>
          <a:p>
            <a:pPr>
              <a:buNone/>
            </a:pPr>
            <a:endParaRPr lang="en-GB" sz="1400" b="1" dirty="0" smtClean="0"/>
          </a:p>
          <a:p>
            <a:pPr>
              <a:buNone/>
            </a:pPr>
            <a:endParaRPr lang="en-GB" sz="1400" b="1" dirty="0" smtClean="0"/>
          </a:p>
          <a:p>
            <a:pPr>
              <a:buNone/>
            </a:pPr>
            <a:endParaRPr lang="en-GB" sz="1400" b="1" dirty="0" smtClean="0"/>
          </a:p>
          <a:p>
            <a:pPr>
              <a:buNone/>
            </a:pPr>
            <a:r>
              <a:rPr lang="en-GB" sz="1400" b="1" dirty="0" smtClean="0"/>
              <a:t>...........................................................................................................................................................................................</a:t>
            </a:r>
          </a:p>
          <a:p>
            <a:r>
              <a:rPr lang="en-US" sz="2000" b="1" dirty="0" smtClean="0"/>
              <a:t>Python Stack -&gt;</a:t>
            </a:r>
          </a:p>
          <a:p>
            <a:pPr>
              <a:buNone/>
            </a:pPr>
            <a:r>
              <a:rPr lang="en-US" sz="1400" dirty="0" smtClean="0"/>
              <a:t>A Stack is a data structure that follows the LIFO(Last In First Out) principle</a:t>
            </a:r>
          </a:p>
          <a:p>
            <a:r>
              <a:rPr lang="en-US" sz="1400" b="1" dirty="0" smtClean="0"/>
              <a:t>push -</a:t>
            </a:r>
            <a:r>
              <a:rPr lang="en-US" sz="1400" dirty="0" smtClean="0"/>
              <a:t> It adds an element to the top of the stack.</a:t>
            </a:r>
          </a:p>
          <a:p>
            <a:r>
              <a:rPr lang="en-US" sz="1400" b="1" dirty="0" smtClean="0"/>
              <a:t>pop -</a:t>
            </a:r>
            <a:r>
              <a:rPr lang="en-US" sz="1400" dirty="0" smtClean="0"/>
              <a:t> It removes an element from the top of the stack.</a:t>
            </a:r>
          </a:p>
          <a:p>
            <a:endParaRPr lang="en-US" sz="1400" dirty="0" smtClean="0"/>
          </a:p>
          <a:p>
            <a:pPr>
              <a:buNone/>
            </a:pPr>
            <a:endParaRPr lang="en-GB" sz="1400" b="1" dirty="0" smtClean="0"/>
          </a:p>
          <a:p>
            <a:pPr>
              <a:buNone/>
            </a:pPr>
            <a:endParaRPr lang="en-GB" sz="1400" b="1" dirty="0" smtClean="0"/>
          </a:p>
        </p:txBody>
      </p:sp>
      <p:pic>
        <p:nvPicPr>
          <p:cNvPr id="4" name="Picture 3" descr="ds-introduction.png"/>
          <p:cNvPicPr>
            <a:picLocks noChangeAspect="1"/>
          </p:cNvPicPr>
          <p:nvPr/>
        </p:nvPicPr>
        <p:blipFill>
          <a:blip r:embed="rId2"/>
          <a:stretch>
            <a:fillRect/>
          </a:stretch>
        </p:blipFill>
        <p:spPr>
          <a:xfrm>
            <a:off x="0" y="304800"/>
            <a:ext cx="8686800" cy="2819400"/>
          </a:xfrm>
          <a:prstGeom prst="rect">
            <a:avLst/>
          </a:prstGeom>
        </p:spPr>
      </p:pic>
      <p:sp>
        <p:nvSpPr>
          <p:cNvPr id="8" name="Rectangle 7"/>
          <p:cNvSpPr/>
          <p:nvPr/>
        </p:nvSpPr>
        <p:spPr>
          <a:xfrm>
            <a:off x="0" y="4495800"/>
            <a:ext cx="4419600" cy="220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dirty="0" smtClean="0"/>
              <a:t>x = [1, 2, 3]   </a:t>
            </a:r>
          </a:p>
          <a:p>
            <a:r>
              <a:rPr lang="en-US" sz="1600" dirty="0" err="1" smtClean="0"/>
              <a:t>x.append</a:t>
            </a:r>
            <a:r>
              <a:rPr lang="en-US" sz="1600" dirty="0" smtClean="0"/>
              <a:t>(4) # append=push operation </a:t>
            </a:r>
          </a:p>
          <a:p>
            <a:r>
              <a:rPr lang="en-US" sz="1600" dirty="0" err="1" smtClean="0"/>
              <a:t>x.append</a:t>
            </a:r>
            <a:r>
              <a:rPr lang="en-US" sz="1600" dirty="0" smtClean="0"/>
              <a:t>(5)</a:t>
            </a:r>
          </a:p>
          <a:p>
            <a:r>
              <a:rPr lang="en-US" sz="1600" dirty="0" smtClean="0"/>
              <a:t>print(x)   </a:t>
            </a:r>
          </a:p>
          <a:p>
            <a:r>
              <a:rPr lang="en-US" sz="1600" dirty="0" smtClean="0"/>
              <a:t>print(x.pop())   </a:t>
            </a:r>
          </a:p>
          <a:p>
            <a:r>
              <a:rPr lang="en-US" sz="1600" dirty="0" smtClean="0"/>
              <a:t>print(x)   </a:t>
            </a:r>
          </a:p>
          <a:p>
            <a:r>
              <a:rPr lang="en-US" sz="1600" dirty="0" smtClean="0"/>
              <a:t>print(x.pop())   </a:t>
            </a:r>
          </a:p>
          <a:p>
            <a:r>
              <a:rPr lang="en-US" sz="1600" dirty="0" smtClean="0"/>
              <a:t>print(x) </a:t>
            </a:r>
          </a:p>
          <a:p>
            <a:endParaRPr lang="en-US" sz="1600" dirty="0" smtClean="0"/>
          </a:p>
        </p:txBody>
      </p:sp>
      <p:pic>
        <p:nvPicPr>
          <p:cNvPr id="9" name="Picture 8" descr="stack.png"/>
          <p:cNvPicPr>
            <a:picLocks noChangeAspect="1"/>
          </p:cNvPicPr>
          <p:nvPr/>
        </p:nvPicPr>
        <p:blipFill>
          <a:blip r:embed="rId3"/>
          <a:stretch>
            <a:fillRect/>
          </a:stretch>
        </p:blipFill>
        <p:spPr>
          <a:xfrm>
            <a:off x="4462984" y="4038600"/>
            <a:ext cx="4681016" cy="262314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US" sz="1600" b="1" dirty="0" smtClean="0">
                <a:solidFill>
                  <a:srgbClr val="C00000"/>
                </a:solidFill>
              </a:rPr>
              <a:t>Python Queue:-&gt;</a:t>
            </a:r>
          </a:p>
          <a:p>
            <a:pPr>
              <a:buNone/>
            </a:pPr>
            <a:r>
              <a:rPr lang="en-US" sz="1200" dirty="0" smtClean="0"/>
              <a:t>A Queue follows the First-in-First-Out (FIFO) principle</a:t>
            </a:r>
          </a:p>
          <a:p>
            <a:pPr>
              <a:buNone/>
            </a:pPr>
            <a:r>
              <a:rPr lang="en-US" sz="1200" b="1" dirty="0" smtClean="0"/>
              <a:t>enqueue -</a:t>
            </a:r>
            <a:r>
              <a:rPr lang="en-US" sz="1200" dirty="0" smtClean="0"/>
              <a:t> It adds an element to the end of the queue.</a:t>
            </a:r>
          </a:p>
          <a:p>
            <a:pPr>
              <a:buNone/>
            </a:pPr>
            <a:r>
              <a:rPr lang="en-US" sz="1200" b="1" dirty="0" smtClean="0"/>
              <a:t>dequeue -</a:t>
            </a:r>
            <a:r>
              <a:rPr lang="en-US" sz="1200" dirty="0" smtClean="0"/>
              <a:t> It removes the element from the beginning of the queue.</a:t>
            </a:r>
          </a:p>
          <a:p>
            <a:pPr>
              <a:buNone/>
            </a:pPr>
            <a:endParaRPr lang="en-US" sz="1200" dirty="0" smtClean="0"/>
          </a:p>
          <a:p>
            <a:pPr>
              <a:buNone/>
            </a:pPr>
            <a:endParaRPr lang="en-US" sz="1200" dirty="0" smtClean="0"/>
          </a:p>
          <a:p>
            <a:pPr>
              <a:buNone/>
            </a:pPr>
            <a:endParaRPr lang="en-US" sz="1200" dirty="0" smtClean="0"/>
          </a:p>
          <a:p>
            <a:pPr>
              <a:buNone/>
            </a:pPr>
            <a:endParaRPr lang="en-US" sz="1200" dirty="0" smtClean="0"/>
          </a:p>
          <a:p>
            <a:endParaRPr lang="en-GB" sz="2000" dirty="0" smtClean="0"/>
          </a:p>
          <a:p>
            <a:endParaRPr lang="en-GB" sz="2000" dirty="0" smtClean="0"/>
          </a:p>
          <a:p>
            <a:endParaRPr lang="en-GB" sz="2000" dirty="0" smtClean="0"/>
          </a:p>
          <a:p>
            <a:endParaRPr lang="en-GB" sz="2000" dirty="0" smtClean="0"/>
          </a:p>
          <a:p>
            <a:pPr>
              <a:buNone/>
            </a:pPr>
            <a:r>
              <a:rPr lang="en-GB" sz="1200" dirty="0" smtClean="0"/>
              <a:t>..........................................................................................................................................................................................................................................</a:t>
            </a:r>
          </a:p>
          <a:p>
            <a:pPr>
              <a:buNone/>
            </a:pPr>
            <a:r>
              <a:rPr lang="en-GB" sz="1200" b="1" dirty="0" smtClean="0">
                <a:solidFill>
                  <a:srgbClr val="C00000"/>
                </a:solidFill>
              </a:rPr>
              <a:t>-&gt;Linked List </a:t>
            </a:r>
          </a:p>
          <a:p>
            <a:pPr>
              <a:buNone/>
            </a:pPr>
            <a:endParaRPr lang="en-GB" sz="1200" b="1" dirty="0" smtClean="0">
              <a:solidFill>
                <a:srgbClr val="C00000"/>
              </a:solidFill>
            </a:endParaRPr>
          </a:p>
        </p:txBody>
      </p:sp>
      <p:sp>
        <p:nvSpPr>
          <p:cNvPr id="6" name="Rectangle 5"/>
          <p:cNvSpPr/>
          <p:nvPr/>
        </p:nvSpPr>
        <p:spPr>
          <a:xfrm>
            <a:off x="0" y="990600"/>
            <a:ext cx="3124200" cy="2362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000" dirty="0" smtClean="0"/>
              <a:t>import queue</a:t>
            </a:r>
          </a:p>
          <a:p>
            <a:r>
              <a:rPr lang="en-US" sz="1000" dirty="0" smtClean="0"/>
              <a:t># Queue is created as an object 'L'</a:t>
            </a:r>
          </a:p>
          <a:p>
            <a:r>
              <a:rPr lang="en-US" sz="1000" dirty="0" smtClean="0"/>
              <a:t>L = </a:t>
            </a:r>
            <a:r>
              <a:rPr lang="en-US" sz="1000" dirty="0" err="1" smtClean="0"/>
              <a:t>queue.Queue</a:t>
            </a:r>
            <a:r>
              <a:rPr lang="en-US" sz="1000" dirty="0" smtClean="0"/>
              <a:t>(</a:t>
            </a:r>
            <a:r>
              <a:rPr lang="en-US" sz="1000" dirty="0" err="1" smtClean="0"/>
              <a:t>maxsize</a:t>
            </a:r>
            <a:r>
              <a:rPr lang="en-US" sz="1000" dirty="0" smtClean="0"/>
              <a:t>=10)</a:t>
            </a:r>
          </a:p>
          <a:p>
            <a:r>
              <a:rPr lang="en-US" sz="1000" dirty="0" smtClean="0"/>
              <a:t># Data is inserted in 'L' at the end using put()</a:t>
            </a:r>
          </a:p>
          <a:p>
            <a:r>
              <a:rPr lang="en-US" sz="1000" dirty="0" err="1" smtClean="0"/>
              <a:t>L.put</a:t>
            </a:r>
            <a:r>
              <a:rPr lang="en-US" sz="1000" dirty="0" smtClean="0"/>
              <a:t>(9)</a:t>
            </a:r>
          </a:p>
          <a:p>
            <a:r>
              <a:rPr lang="en-US" sz="1000" dirty="0" err="1" smtClean="0"/>
              <a:t>L.put</a:t>
            </a:r>
            <a:r>
              <a:rPr lang="en-US" sz="1000" dirty="0" smtClean="0"/>
              <a:t>(6)</a:t>
            </a:r>
          </a:p>
          <a:p>
            <a:r>
              <a:rPr lang="en-US" sz="1000" dirty="0" err="1" smtClean="0"/>
              <a:t>L.put</a:t>
            </a:r>
            <a:r>
              <a:rPr lang="en-US" sz="1000" dirty="0" smtClean="0"/>
              <a:t>(7)</a:t>
            </a:r>
          </a:p>
          <a:p>
            <a:r>
              <a:rPr lang="en-US" sz="1000" dirty="0" err="1" smtClean="0"/>
              <a:t>L.put</a:t>
            </a:r>
            <a:r>
              <a:rPr lang="en-US" sz="1000" dirty="0" smtClean="0"/>
              <a:t>(4)</a:t>
            </a:r>
          </a:p>
          <a:p>
            <a:r>
              <a:rPr lang="en-US" sz="1000" dirty="0" smtClean="0"/>
              <a:t># get() takes data from</a:t>
            </a:r>
          </a:p>
          <a:p>
            <a:r>
              <a:rPr lang="en-US" sz="1000" dirty="0" smtClean="0"/>
              <a:t># from the head</a:t>
            </a:r>
          </a:p>
          <a:p>
            <a:r>
              <a:rPr lang="en-US" sz="1000" dirty="0" smtClean="0"/>
              <a:t># of the Queue</a:t>
            </a:r>
          </a:p>
          <a:p>
            <a:r>
              <a:rPr lang="en-US" sz="1000" dirty="0" smtClean="0"/>
              <a:t>print(</a:t>
            </a:r>
            <a:r>
              <a:rPr lang="en-US" sz="1000" dirty="0" err="1" smtClean="0"/>
              <a:t>L.get</a:t>
            </a:r>
            <a:r>
              <a:rPr lang="en-US" sz="1000" dirty="0" smtClean="0"/>
              <a:t>())</a:t>
            </a:r>
          </a:p>
          <a:p>
            <a:r>
              <a:rPr lang="en-US" sz="1000" dirty="0" smtClean="0"/>
              <a:t>print(</a:t>
            </a:r>
            <a:r>
              <a:rPr lang="en-US" sz="1000" dirty="0" err="1" smtClean="0"/>
              <a:t>L.get</a:t>
            </a:r>
            <a:r>
              <a:rPr lang="en-US" sz="1000" dirty="0" smtClean="0"/>
              <a:t>())</a:t>
            </a:r>
          </a:p>
          <a:p>
            <a:r>
              <a:rPr lang="en-US" sz="1000" dirty="0" smtClean="0"/>
              <a:t>print(</a:t>
            </a:r>
            <a:r>
              <a:rPr lang="en-US" sz="1000" dirty="0" err="1" smtClean="0"/>
              <a:t>L.get</a:t>
            </a:r>
            <a:r>
              <a:rPr lang="en-US" sz="1000" dirty="0" smtClean="0"/>
              <a:t>())</a:t>
            </a:r>
          </a:p>
          <a:p>
            <a:r>
              <a:rPr lang="en-US" sz="1000" dirty="0" smtClean="0"/>
              <a:t>print(</a:t>
            </a:r>
            <a:r>
              <a:rPr lang="en-US" sz="1000" dirty="0" err="1" smtClean="0"/>
              <a:t>L.get</a:t>
            </a:r>
            <a:r>
              <a:rPr lang="en-US" sz="1000" dirty="0" smtClean="0"/>
              <a:t>())   </a:t>
            </a:r>
          </a:p>
          <a:p>
            <a:endParaRPr lang="en-US" sz="1000" dirty="0" smtClean="0"/>
          </a:p>
          <a:p>
            <a:endParaRPr lang="en-US" sz="1000" dirty="0" smtClean="0"/>
          </a:p>
          <a:p>
            <a:endParaRPr lang="en-US" sz="1000" dirty="0"/>
          </a:p>
        </p:txBody>
      </p:sp>
      <p:pic>
        <p:nvPicPr>
          <p:cNvPr id="7" name="Picture 6" descr="Queue-in-DS-1.jpg"/>
          <p:cNvPicPr>
            <a:picLocks noChangeAspect="1"/>
          </p:cNvPicPr>
          <p:nvPr/>
        </p:nvPicPr>
        <p:blipFill>
          <a:blip r:embed="rId2"/>
          <a:stretch>
            <a:fillRect/>
          </a:stretch>
        </p:blipFill>
        <p:spPr>
          <a:xfrm>
            <a:off x="4572000" y="0"/>
            <a:ext cx="4572000" cy="2819400"/>
          </a:xfrm>
          <a:prstGeom prst="rect">
            <a:avLst/>
          </a:prstGeom>
        </p:spPr>
      </p:pic>
      <p:sp>
        <p:nvSpPr>
          <p:cNvPr id="8" name="Rectangle 7"/>
          <p:cNvSpPr/>
          <p:nvPr/>
        </p:nvSpPr>
        <p:spPr>
          <a:xfrm>
            <a:off x="0" y="4953000"/>
            <a:ext cx="2590800" cy="175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dirty="0" err="1" smtClean="0"/>
              <a:t>my_lst</a:t>
            </a:r>
            <a:r>
              <a:rPr lang="en-GB" dirty="0" smtClean="0"/>
              <a:t>=list(range(0 ,10))</a:t>
            </a:r>
          </a:p>
          <a:p>
            <a:r>
              <a:rPr lang="en-GB" dirty="0" smtClean="0"/>
              <a:t>print(</a:t>
            </a:r>
            <a:r>
              <a:rPr lang="en-GB" dirty="0" err="1" smtClean="0"/>
              <a:t>my_lst</a:t>
            </a:r>
            <a:r>
              <a:rPr lang="en-GB" dirty="0" smtClean="0"/>
              <a:t>)</a:t>
            </a:r>
          </a:p>
          <a:p>
            <a:r>
              <a:rPr lang="en-GB" dirty="0" err="1" smtClean="0"/>
              <a:t>my_lst.insert</a:t>
            </a:r>
            <a:r>
              <a:rPr lang="en-GB" dirty="0" smtClean="0"/>
              <a:t>(2,50);</a:t>
            </a:r>
          </a:p>
          <a:p>
            <a:r>
              <a:rPr lang="en-GB" dirty="0" smtClean="0"/>
              <a:t>print(</a:t>
            </a:r>
            <a:r>
              <a:rPr lang="en-GB" dirty="0" err="1" smtClean="0"/>
              <a:t>my_lst</a:t>
            </a:r>
            <a:r>
              <a:rPr lang="en-GB" dirty="0" smtClean="0"/>
              <a:t>)</a:t>
            </a:r>
          </a:p>
          <a:p>
            <a:r>
              <a:rPr lang="en-GB" dirty="0" err="1" smtClean="0"/>
              <a:t>my_lst.remove</a:t>
            </a:r>
            <a:r>
              <a:rPr lang="en-GB" dirty="0" smtClean="0"/>
              <a:t>(50);</a:t>
            </a:r>
          </a:p>
          <a:p>
            <a:endParaRPr lang="en-GB" dirty="0" smtClean="0"/>
          </a:p>
          <a:p>
            <a:endParaRPr lang="en-GB" dirty="0"/>
          </a:p>
        </p:txBody>
      </p:sp>
      <p:pic>
        <p:nvPicPr>
          <p:cNvPr id="9" name="Picture 8" descr="Untitled.png"/>
          <p:cNvPicPr>
            <a:picLocks noChangeAspect="1"/>
          </p:cNvPicPr>
          <p:nvPr/>
        </p:nvPicPr>
        <p:blipFill>
          <a:blip r:embed="rId3"/>
          <a:stretch>
            <a:fillRect/>
          </a:stretch>
        </p:blipFill>
        <p:spPr>
          <a:xfrm>
            <a:off x="0" y="3733800"/>
            <a:ext cx="9144000" cy="838200"/>
          </a:xfrm>
          <a:prstGeom prst="rect">
            <a:avLst/>
          </a:prstGeom>
        </p:spPr>
      </p:pic>
      <p:pic>
        <p:nvPicPr>
          <p:cNvPr id="11" name="Picture 10" descr="sw.png"/>
          <p:cNvPicPr>
            <a:picLocks noChangeAspect="1"/>
          </p:cNvPicPr>
          <p:nvPr/>
        </p:nvPicPr>
        <p:blipFill>
          <a:blip r:embed="rId4"/>
          <a:stretch>
            <a:fillRect/>
          </a:stretch>
        </p:blipFill>
        <p:spPr>
          <a:xfrm>
            <a:off x="2743200" y="4495800"/>
            <a:ext cx="6400800" cy="2362200"/>
          </a:xfrm>
          <a:prstGeom prst="rect">
            <a:avLst/>
          </a:prstGeom>
        </p:spPr>
      </p:pic>
      <p:sp>
        <p:nvSpPr>
          <p:cNvPr id="10" name="TextBox 9"/>
          <p:cNvSpPr txBox="1"/>
          <p:nvPr/>
        </p:nvSpPr>
        <p:spPr>
          <a:xfrm>
            <a:off x="0" y="4572000"/>
            <a:ext cx="2438400" cy="369332"/>
          </a:xfrm>
          <a:prstGeom prst="rect">
            <a:avLst/>
          </a:prstGeom>
          <a:noFill/>
        </p:spPr>
        <p:txBody>
          <a:bodyPr wrap="square" rtlCol="0">
            <a:spAutoFit/>
          </a:bodyPr>
          <a:lstStyle/>
          <a:p>
            <a:r>
              <a:rPr lang="en-GB" b="1" u="sng" dirty="0" smtClean="0"/>
              <a:t>Normal List</a:t>
            </a:r>
            <a:endParaRPr lang="en-US" b="1" u="sng"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US" sz="1800" b="1" dirty="0" smtClean="0"/>
              <a:t>-&gt;What is Difference Between </a:t>
            </a:r>
            <a:r>
              <a:rPr lang="nn-NO" sz="1800" b="1" dirty="0" smtClean="0"/>
              <a:t>Data Engineer vs Data Analyst vs Data Scientist</a:t>
            </a:r>
          </a:p>
          <a:p>
            <a:pPr>
              <a:buNone/>
            </a:pPr>
            <a:endParaRPr lang="nn-NO" sz="1800" b="1" dirty="0" smtClean="0"/>
          </a:p>
          <a:p>
            <a:pPr>
              <a:buNone/>
            </a:pPr>
            <a:endParaRPr lang="nn-NO" sz="1800" b="1" dirty="0" smtClean="0"/>
          </a:p>
          <a:p>
            <a:pPr>
              <a:buNone/>
            </a:pPr>
            <a:endParaRPr lang="nn-NO" sz="1800" b="1" dirty="0" smtClean="0"/>
          </a:p>
          <a:p>
            <a:pPr>
              <a:buNone/>
            </a:pPr>
            <a:endParaRPr lang="nn-NO" sz="1800" b="1" dirty="0" smtClean="0"/>
          </a:p>
          <a:p>
            <a:pPr>
              <a:buNone/>
            </a:pPr>
            <a:endParaRPr lang="nn-NO" sz="1800" b="1" dirty="0" smtClean="0"/>
          </a:p>
          <a:p>
            <a:pPr>
              <a:buNone/>
            </a:pPr>
            <a:endParaRPr lang="nn-NO" sz="1800" b="1" dirty="0" smtClean="0"/>
          </a:p>
          <a:p>
            <a:pPr>
              <a:buNone/>
            </a:pPr>
            <a:endParaRPr lang="nn-NO" sz="1800" b="1" dirty="0" smtClean="0"/>
          </a:p>
          <a:p>
            <a:pPr>
              <a:buNone/>
            </a:pPr>
            <a:endParaRPr lang="nn-NO" sz="1800" b="1" dirty="0" smtClean="0"/>
          </a:p>
          <a:p>
            <a:pPr>
              <a:buNone/>
            </a:pPr>
            <a:endParaRPr lang="nn-NO" sz="1800" b="1" dirty="0" smtClean="0"/>
          </a:p>
          <a:p>
            <a:pPr>
              <a:buNone/>
            </a:pPr>
            <a:endParaRPr lang="nn-NO" sz="1800" b="1" dirty="0" smtClean="0"/>
          </a:p>
          <a:p>
            <a:pPr>
              <a:buNone/>
            </a:pPr>
            <a:r>
              <a:rPr lang="nn-NO" sz="1800" b="1" dirty="0" smtClean="0"/>
              <a:t>-&gt;Example of Data Science </a:t>
            </a:r>
          </a:p>
          <a:p>
            <a:pPr>
              <a:buNone/>
            </a:pPr>
            <a:r>
              <a:rPr lang="nn-NO" sz="1800" dirty="0" smtClean="0"/>
              <a:t>1.  Youtube video..... Automatically come your favourite video on youtube home page </a:t>
            </a:r>
          </a:p>
          <a:p>
            <a:pPr>
              <a:buNone/>
            </a:pPr>
            <a:r>
              <a:rPr lang="nn-NO" sz="1800" dirty="0" smtClean="0"/>
              <a:t>2. </a:t>
            </a:r>
            <a:r>
              <a:rPr lang="en-GB" sz="1800" dirty="0" smtClean="0"/>
              <a:t>spelling suggest when you write a single character in your </a:t>
            </a:r>
            <a:r>
              <a:rPr lang="en-GB" sz="1800" dirty="0" err="1" smtClean="0"/>
              <a:t>WhatsApp</a:t>
            </a:r>
            <a:endParaRPr lang="en-GB" sz="1800" dirty="0" smtClean="0"/>
          </a:p>
          <a:p>
            <a:pPr>
              <a:buNone/>
            </a:pPr>
            <a:r>
              <a:rPr lang="en-GB" sz="1800" dirty="0" smtClean="0"/>
              <a:t>3.Google Map </a:t>
            </a:r>
          </a:p>
          <a:p>
            <a:pPr>
              <a:buNone/>
            </a:pPr>
            <a:r>
              <a:rPr lang="en-GB" sz="1800" dirty="0" smtClean="0"/>
              <a:t>4.Flipcart suggest your </a:t>
            </a:r>
            <a:r>
              <a:rPr lang="nn-NO" sz="1800" dirty="0" smtClean="0"/>
              <a:t>favourite product </a:t>
            </a:r>
          </a:p>
          <a:p>
            <a:pPr>
              <a:buNone/>
            </a:pPr>
            <a:endParaRPr lang="en-GB" sz="1800" dirty="0" smtClean="0"/>
          </a:p>
          <a:p>
            <a:pPr>
              <a:buNone/>
            </a:pPr>
            <a:endParaRPr lang="nn-NO" sz="1800" b="1" dirty="0" smtClean="0"/>
          </a:p>
          <a:p>
            <a:pPr>
              <a:buNone/>
            </a:pPr>
            <a:endParaRPr lang="en-US" sz="1500" dirty="0" smtClean="0"/>
          </a:p>
        </p:txBody>
      </p:sp>
      <p:pic>
        <p:nvPicPr>
          <p:cNvPr id="4" name="Picture 3" descr="Untitled22.png"/>
          <p:cNvPicPr>
            <a:picLocks noChangeAspect="1"/>
          </p:cNvPicPr>
          <p:nvPr/>
        </p:nvPicPr>
        <p:blipFill>
          <a:blip r:embed="rId2"/>
          <a:stretch>
            <a:fillRect/>
          </a:stretch>
        </p:blipFill>
        <p:spPr>
          <a:xfrm>
            <a:off x="0" y="304800"/>
            <a:ext cx="9144000" cy="3352800"/>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GB" sz="1200" b="1" dirty="0" smtClean="0"/>
              <a:t>-&gt; Single Linked List</a:t>
            </a:r>
            <a:r>
              <a:rPr lang="en-GB" sz="1200" dirty="0" smtClean="0"/>
              <a:t> </a:t>
            </a:r>
          </a:p>
          <a:p>
            <a:pPr>
              <a:buNone/>
            </a:pPr>
            <a:endParaRPr lang="en-GB" sz="1200" dirty="0" smtClean="0"/>
          </a:p>
          <a:p>
            <a:pPr>
              <a:buNone/>
            </a:pPr>
            <a:endParaRPr lang="en-GB" sz="1200" dirty="0" smtClean="0"/>
          </a:p>
          <a:p>
            <a:pPr>
              <a:buNone/>
            </a:pPr>
            <a:endParaRPr lang="en-GB" sz="1200" dirty="0" smtClean="0"/>
          </a:p>
          <a:p>
            <a:pPr>
              <a:buNone/>
            </a:pPr>
            <a:endParaRPr lang="en-GB" sz="1200" dirty="0" smtClean="0"/>
          </a:p>
          <a:p>
            <a:pPr>
              <a:buNone/>
            </a:pPr>
            <a:endParaRPr lang="en-GB" sz="1200" dirty="0" smtClean="0"/>
          </a:p>
          <a:p>
            <a:pPr>
              <a:buNone/>
            </a:pPr>
            <a:endParaRPr lang="en-GB" sz="1200" dirty="0" smtClean="0"/>
          </a:p>
          <a:p>
            <a:pPr>
              <a:buNone/>
            </a:pPr>
            <a:endParaRPr lang="en-GB" sz="1200" dirty="0" smtClean="0"/>
          </a:p>
          <a:p>
            <a:pPr>
              <a:buNone/>
            </a:pPr>
            <a:endParaRPr lang="en-GB" sz="1200" dirty="0" smtClean="0"/>
          </a:p>
          <a:p>
            <a:pPr>
              <a:buNone/>
            </a:pPr>
            <a:r>
              <a:rPr lang="en-GB" sz="1200" b="1" dirty="0" smtClean="0"/>
              <a:t>-&gt;Doubly Linked List </a:t>
            </a:r>
          </a:p>
          <a:p>
            <a:pPr>
              <a:buNone/>
            </a:pPr>
            <a:endParaRPr lang="en-GB" sz="1200" b="1" dirty="0" smtClean="0"/>
          </a:p>
          <a:p>
            <a:pPr>
              <a:buNone/>
            </a:pPr>
            <a:endParaRPr lang="en-GB" sz="1200" b="1" dirty="0" smtClean="0"/>
          </a:p>
          <a:p>
            <a:pPr>
              <a:buNone/>
            </a:pPr>
            <a:endParaRPr lang="en-GB" sz="1200" b="1" dirty="0" smtClean="0"/>
          </a:p>
          <a:p>
            <a:pPr>
              <a:buNone/>
            </a:pPr>
            <a:endParaRPr lang="en-GB" sz="1200" b="1" dirty="0" smtClean="0"/>
          </a:p>
          <a:p>
            <a:pPr>
              <a:buNone/>
            </a:pPr>
            <a:endParaRPr lang="en-GB" sz="1200" b="1" dirty="0" smtClean="0"/>
          </a:p>
          <a:p>
            <a:pPr>
              <a:buNone/>
            </a:pPr>
            <a:endParaRPr lang="en-GB" sz="1200" b="1" dirty="0" smtClean="0"/>
          </a:p>
          <a:p>
            <a:pPr>
              <a:buNone/>
            </a:pPr>
            <a:endParaRPr lang="en-GB" sz="1200" b="1" dirty="0" smtClean="0"/>
          </a:p>
          <a:p>
            <a:pPr>
              <a:buNone/>
            </a:pPr>
            <a:endParaRPr lang="en-GB" sz="1200" b="1" dirty="0" smtClean="0"/>
          </a:p>
          <a:p>
            <a:pPr>
              <a:buNone/>
            </a:pPr>
            <a:endParaRPr lang="en-GB" sz="1200" b="1" dirty="0" smtClean="0"/>
          </a:p>
          <a:p>
            <a:pPr>
              <a:buNone/>
            </a:pPr>
            <a:r>
              <a:rPr lang="en-GB" sz="1200" b="1" dirty="0" smtClean="0"/>
              <a:t>-&gt; Circular Linked List </a:t>
            </a:r>
          </a:p>
          <a:p>
            <a:pPr>
              <a:buNone/>
            </a:pPr>
            <a:endParaRPr lang="en-GB" sz="1200" b="1" dirty="0" smtClean="0"/>
          </a:p>
          <a:p>
            <a:pPr>
              <a:buNone/>
            </a:pPr>
            <a:endParaRPr lang="en-GB" sz="1200" dirty="0" smtClean="0"/>
          </a:p>
        </p:txBody>
      </p:sp>
      <p:pic>
        <p:nvPicPr>
          <p:cNvPr id="4" name="Picture 3" descr="Untitled7.png"/>
          <p:cNvPicPr>
            <a:picLocks noChangeAspect="1"/>
          </p:cNvPicPr>
          <p:nvPr/>
        </p:nvPicPr>
        <p:blipFill>
          <a:blip r:embed="rId2"/>
          <a:stretch>
            <a:fillRect/>
          </a:stretch>
        </p:blipFill>
        <p:spPr>
          <a:xfrm>
            <a:off x="4953000" y="0"/>
            <a:ext cx="4191000" cy="2362200"/>
          </a:xfrm>
          <a:prstGeom prst="rect">
            <a:avLst/>
          </a:prstGeom>
        </p:spPr>
      </p:pic>
      <p:pic>
        <p:nvPicPr>
          <p:cNvPr id="5" name="Picture 4" descr="sw2.png"/>
          <p:cNvPicPr>
            <a:picLocks noChangeAspect="1"/>
          </p:cNvPicPr>
          <p:nvPr/>
        </p:nvPicPr>
        <p:blipFill>
          <a:blip r:embed="rId3"/>
          <a:stretch>
            <a:fillRect/>
          </a:stretch>
        </p:blipFill>
        <p:spPr>
          <a:xfrm>
            <a:off x="0" y="304800"/>
            <a:ext cx="4724400" cy="1676400"/>
          </a:xfrm>
          <a:prstGeom prst="rect">
            <a:avLst/>
          </a:prstGeom>
        </p:spPr>
      </p:pic>
      <p:pic>
        <p:nvPicPr>
          <p:cNvPr id="7" name="Picture 6" descr="circular.png"/>
          <p:cNvPicPr>
            <a:picLocks noChangeAspect="1"/>
          </p:cNvPicPr>
          <p:nvPr/>
        </p:nvPicPr>
        <p:blipFill>
          <a:blip r:embed="rId4"/>
          <a:stretch>
            <a:fillRect/>
          </a:stretch>
        </p:blipFill>
        <p:spPr>
          <a:xfrm>
            <a:off x="0" y="2438400"/>
            <a:ext cx="5875020" cy="1760220"/>
          </a:xfrm>
          <a:prstGeom prst="rect">
            <a:avLst/>
          </a:prstGeom>
        </p:spPr>
      </p:pic>
      <p:pic>
        <p:nvPicPr>
          <p:cNvPr id="8" name="Picture 7" descr="sortedInsertionCircularLinkedList.jpg"/>
          <p:cNvPicPr>
            <a:picLocks noChangeAspect="1"/>
          </p:cNvPicPr>
          <p:nvPr/>
        </p:nvPicPr>
        <p:blipFill>
          <a:blip r:embed="rId5"/>
          <a:stretch>
            <a:fillRect/>
          </a:stretch>
        </p:blipFill>
        <p:spPr>
          <a:xfrm>
            <a:off x="0" y="4724400"/>
            <a:ext cx="8610600" cy="21336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GB" sz="1600" b="1" u="sng" dirty="0" smtClean="0">
                <a:sym typeface="Wingdings" pitchFamily="2" charset="2"/>
              </a:rPr>
              <a:t>                   Non-Linear Data structure </a:t>
            </a:r>
            <a:endParaRPr lang="en-GB" sz="1600" dirty="0" smtClean="0">
              <a:sym typeface="Wingdings" pitchFamily="2" charset="2"/>
            </a:endParaRPr>
          </a:p>
          <a:p>
            <a:pPr>
              <a:buNone/>
            </a:pPr>
            <a:r>
              <a:rPr lang="en-GB" sz="1200" dirty="0" smtClean="0">
                <a:sym typeface="Wingdings" pitchFamily="2" charset="2"/>
              </a:rPr>
              <a:t>Tree-&gt;</a:t>
            </a:r>
            <a:r>
              <a:rPr lang="en-GB" sz="1200" dirty="0" smtClean="0"/>
              <a:t>Trees are </a:t>
            </a:r>
            <a:r>
              <a:rPr lang="en-GB" sz="1200" b="1" dirty="0" smtClean="0"/>
              <a:t>hierarchical structures having a single root node</a:t>
            </a:r>
            <a:r>
              <a:rPr lang="en-GB" sz="1400" dirty="0" smtClean="0"/>
              <a:t>.</a:t>
            </a:r>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US" sz="1600" dirty="0"/>
          </a:p>
        </p:txBody>
      </p:sp>
      <p:pic>
        <p:nvPicPr>
          <p:cNvPr id="4" name="Picture 3" descr="1_UjqUUCPCXf5mj_0U7li_Ng.png"/>
          <p:cNvPicPr>
            <a:picLocks noChangeAspect="1"/>
          </p:cNvPicPr>
          <p:nvPr/>
        </p:nvPicPr>
        <p:blipFill>
          <a:blip r:embed="rId2"/>
          <a:stretch>
            <a:fillRect/>
          </a:stretch>
        </p:blipFill>
        <p:spPr>
          <a:xfrm>
            <a:off x="0" y="533400"/>
            <a:ext cx="3200400" cy="2438399"/>
          </a:xfrm>
          <a:prstGeom prst="rect">
            <a:avLst/>
          </a:prstGeom>
        </p:spPr>
      </p:pic>
      <p:cxnSp>
        <p:nvCxnSpPr>
          <p:cNvPr id="6" name="Straight Arrow Connector 5"/>
          <p:cNvCxnSpPr/>
          <p:nvPr/>
        </p:nvCxnSpPr>
        <p:spPr>
          <a:xfrm flipV="1">
            <a:off x="1828800" y="1905000"/>
            <a:ext cx="6096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514600" y="1676400"/>
            <a:ext cx="1295400" cy="369332"/>
          </a:xfrm>
          <a:prstGeom prst="rect">
            <a:avLst/>
          </a:prstGeom>
          <a:noFill/>
        </p:spPr>
        <p:txBody>
          <a:bodyPr wrap="square" rtlCol="0">
            <a:spAutoFit/>
          </a:bodyPr>
          <a:lstStyle/>
          <a:p>
            <a:r>
              <a:rPr lang="en-GB" dirty="0" smtClean="0">
                <a:solidFill>
                  <a:srgbClr val="FF0000"/>
                </a:solidFill>
              </a:rPr>
              <a:t>Root Node</a:t>
            </a:r>
            <a:endParaRPr lang="en-US" dirty="0">
              <a:solidFill>
                <a:srgbClr val="FF0000"/>
              </a:solidFill>
            </a:endParaRPr>
          </a:p>
        </p:txBody>
      </p:sp>
      <p:cxnSp>
        <p:nvCxnSpPr>
          <p:cNvPr id="9" name="Straight Arrow Connector 8"/>
          <p:cNvCxnSpPr/>
          <p:nvPr/>
        </p:nvCxnSpPr>
        <p:spPr>
          <a:xfrm flipV="1">
            <a:off x="2514600" y="2286000"/>
            <a:ext cx="4572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48000" y="2057400"/>
            <a:ext cx="990600" cy="369332"/>
          </a:xfrm>
          <a:prstGeom prst="rect">
            <a:avLst/>
          </a:prstGeom>
          <a:noFill/>
        </p:spPr>
        <p:txBody>
          <a:bodyPr wrap="square" rtlCol="0">
            <a:spAutoFit/>
          </a:bodyPr>
          <a:lstStyle/>
          <a:p>
            <a:r>
              <a:rPr lang="en-GB" dirty="0" smtClean="0">
                <a:solidFill>
                  <a:srgbClr val="FF0000"/>
                </a:solidFill>
              </a:rPr>
              <a:t>Node</a:t>
            </a:r>
            <a:endParaRPr lang="en-US" dirty="0">
              <a:solidFill>
                <a:srgbClr val="FF0000"/>
              </a:solidFill>
            </a:endParaRPr>
          </a:p>
        </p:txBody>
      </p:sp>
      <p:cxnSp>
        <p:nvCxnSpPr>
          <p:cNvPr id="12" name="Straight Connector 11"/>
          <p:cNvCxnSpPr/>
          <p:nvPr/>
        </p:nvCxnSpPr>
        <p:spPr>
          <a:xfrm>
            <a:off x="228600" y="2819400"/>
            <a:ext cx="990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5400000">
            <a:off x="496094" y="3009106"/>
            <a:ext cx="381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0" y="3048000"/>
            <a:ext cx="1295400" cy="369332"/>
          </a:xfrm>
          <a:prstGeom prst="rect">
            <a:avLst/>
          </a:prstGeom>
          <a:noFill/>
        </p:spPr>
        <p:txBody>
          <a:bodyPr wrap="square" rtlCol="0">
            <a:spAutoFit/>
          </a:bodyPr>
          <a:lstStyle/>
          <a:p>
            <a:r>
              <a:rPr lang="en-GB" dirty="0" smtClean="0">
                <a:solidFill>
                  <a:srgbClr val="FF0000"/>
                </a:solidFill>
              </a:rPr>
              <a:t>Leaf Node</a:t>
            </a:r>
            <a:endParaRPr lang="en-US" dirty="0">
              <a:solidFill>
                <a:srgbClr val="FF0000"/>
              </a:solidFill>
            </a:endParaRPr>
          </a:p>
        </p:txBody>
      </p:sp>
      <p:sp>
        <p:nvSpPr>
          <p:cNvPr id="16" name="TextBox 15"/>
          <p:cNvSpPr txBox="1"/>
          <p:nvPr/>
        </p:nvSpPr>
        <p:spPr>
          <a:xfrm>
            <a:off x="1371600" y="1828800"/>
            <a:ext cx="381000" cy="369332"/>
          </a:xfrm>
          <a:prstGeom prst="rect">
            <a:avLst/>
          </a:prstGeom>
          <a:noFill/>
        </p:spPr>
        <p:txBody>
          <a:bodyPr wrap="square" rtlCol="0">
            <a:spAutoFit/>
          </a:bodyPr>
          <a:lstStyle/>
          <a:p>
            <a:r>
              <a:rPr lang="en-GB" b="1" dirty="0" smtClean="0">
                <a:solidFill>
                  <a:srgbClr val="FF0000"/>
                </a:solidFill>
              </a:rPr>
              <a:t>A</a:t>
            </a:r>
            <a:endParaRPr lang="en-US" b="1" dirty="0">
              <a:solidFill>
                <a:srgbClr val="FF0000"/>
              </a:solidFill>
            </a:endParaRPr>
          </a:p>
        </p:txBody>
      </p:sp>
      <p:sp>
        <p:nvSpPr>
          <p:cNvPr id="17" name="TextBox 16"/>
          <p:cNvSpPr txBox="1"/>
          <p:nvPr/>
        </p:nvSpPr>
        <p:spPr>
          <a:xfrm>
            <a:off x="533400" y="2286000"/>
            <a:ext cx="381000" cy="369332"/>
          </a:xfrm>
          <a:prstGeom prst="rect">
            <a:avLst/>
          </a:prstGeom>
          <a:noFill/>
        </p:spPr>
        <p:txBody>
          <a:bodyPr wrap="square" rtlCol="0">
            <a:spAutoFit/>
          </a:bodyPr>
          <a:lstStyle/>
          <a:p>
            <a:r>
              <a:rPr lang="en-GB" b="1" dirty="0" smtClean="0">
                <a:solidFill>
                  <a:srgbClr val="FF0000"/>
                </a:solidFill>
              </a:rPr>
              <a:t>B</a:t>
            </a:r>
            <a:endParaRPr lang="en-US" b="1" dirty="0">
              <a:solidFill>
                <a:srgbClr val="FF0000"/>
              </a:solidFill>
            </a:endParaRPr>
          </a:p>
        </p:txBody>
      </p:sp>
      <p:sp>
        <p:nvSpPr>
          <p:cNvPr id="18" name="TextBox 17"/>
          <p:cNvSpPr txBox="1"/>
          <p:nvPr/>
        </p:nvSpPr>
        <p:spPr>
          <a:xfrm>
            <a:off x="2209800" y="2209800"/>
            <a:ext cx="381000" cy="369332"/>
          </a:xfrm>
          <a:prstGeom prst="rect">
            <a:avLst/>
          </a:prstGeom>
          <a:noFill/>
        </p:spPr>
        <p:txBody>
          <a:bodyPr wrap="square" rtlCol="0">
            <a:spAutoFit/>
          </a:bodyPr>
          <a:lstStyle/>
          <a:p>
            <a:r>
              <a:rPr lang="en-GB" dirty="0" smtClean="0">
                <a:solidFill>
                  <a:srgbClr val="FF0000"/>
                </a:solidFill>
              </a:rPr>
              <a:t>M</a:t>
            </a:r>
            <a:endParaRPr lang="en-US" dirty="0">
              <a:solidFill>
                <a:srgbClr val="FF0000"/>
              </a:solidFill>
            </a:endParaRPr>
          </a:p>
        </p:txBody>
      </p:sp>
      <p:sp>
        <p:nvSpPr>
          <p:cNvPr id="19" name="TextBox 18"/>
          <p:cNvSpPr txBox="1"/>
          <p:nvPr/>
        </p:nvSpPr>
        <p:spPr>
          <a:xfrm>
            <a:off x="0" y="2590800"/>
            <a:ext cx="306494" cy="369332"/>
          </a:xfrm>
          <a:prstGeom prst="rect">
            <a:avLst/>
          </a:prstGeom>
          <a:noFill/>
        </p:spPr>
        <p:txBody>
          <a:bodyPr wrap="none" rtlCol="0">
            <a:spAutoFit/>
          </a:bodyPr>
          <a:lstStyle/>
          <a:p>
            <a:r>
              <a:rPr lang="en-GB" b="1" dirty="0" smtClean="0">
                <a:solidFill>
                  <a:srgbClr val="002060"/>
                </a:solidFill>
              </a:rPr>
              <a:t>C</a:t>
            </a:r>
            <a:endParaRPr lang="en-US" b="1" dirty="0">
              <a:solidFill>
                <a:srgbClr val="002060"/>
              </a:solidFill>
            </a:endParaRPr>
          </a:p>
        </p:txBody>
      </p:sp>
      <p:sp>
        <p:nvSpPr>
          <p:cNvPr id="20" name="TextBox 19"/>
          <p:cNvSpPr txBox="1"/>
          <p:nvPr/>
        </p:nvSpPr>
        <p:spPr>
          <a:xfrm>
            <a:off x="990600" y="2590800"/>
            <a:ext cx="381000" cy="369332"/>
          </a:xfrm>
          <a:prstGeom prst="rect">
            <a:avLst/>
          </a:prstGeom>
          <a:noFill/>
        </p:spPr>
        <p:txBody>
          <a:bodyPr wrap="square" rtlCol="0">
            <a:spAutoFit/>
          </a:bodyPr>
          <a:lstStyle/>
          <a:p>
            <a:r>
              <a:rPr lang="en-GB" dirty="0" smtClean="0">
                <a:solidFill>
                  <a:srgbClr val="002060"/>
                </a:solidFill>
              </a:rPr>
              <a:t>D</a:t>
            </a:r>
            <a:endParaRPr lang="en-US" dirty="0">
              <a:solidFill>
                <a:srgbClr val="002060"/>
              </a:solidFill>
            </a:endParaRPr>
          </a:p>
        </p:txBody>
      </p:sp>
      <p:sp>
        <p:nvSpPr>
          <p:cNvPr id="21" name="TextBox 20"/>
          <p:cNvSpPr txBox="1"/>
          <p:nvPr/>
        </p:nvSpPr>
        <p:spPr>
          <a:xfrm>
            <a:off x="1676400" y="2590800"/>
            <a:ext cx="457200" cy="369332"/>
          </a:xfrm>
          <a:prstGeom prst="rect">
            <a:avLst/>
          </a:prstGeom>
          <a:noFill/>
        </p:spPr>
        <p:txBody>
          <a:bodyPr wrap="square" rtlCol="0">
            <a:spAutoFit/>
          </a:bodyPr>
          <a:lstStyle/>
          <a:p>
            <a:r>
              <a:rPr lang="en-GB" dirty="0" smtClean="0">
                <a:solidFill>
                  <a:srgbClr val="002060"/>
                </a:solidFill>
              </a:rPr>
              <a:t>N</a:t>
            </a:r>
            <a:endParaRPr lang="en-US" dirty="0">
              <a:solidFill>
                <a:srgbClr val="002060"/>
              </a:solidFill>
            </a:endParaRPr>
          </a:p>
        </p:txBody>
      </p:sp>
      <p:sp>
        <p:nvSpPr>
          <p:cNvPr id="22" name="TextBox 21"/>
          <p:cNvSpPr txBox="1"/>
          <p:nvPr/>
        </p:nvSpPr>
        <p:spPr>
          <a:xfrm>
            <a:off x="2667000" y="2590800"/>
            <a:ext cx="457200" cy="369332"/>
          </a:xfrm>
          <a:prstGeom prst="rect">
            <a:avLst/>
          </a:prstGeom>
          <a:noFill/>
        </p:spPr>
        <p:txBody>
          <a:bodyPr wrap="square" rtlCol="0">
            <a:spAutoFit/>
          </a:bodyPr>
          <a:lstStyle/>
          <a:p>
            <a:r>
              <a:rPr lang="en-GB" dirty="0" smtClean="0">
                <a:solidFill>
                  <a:srgbClr val="002060"/>
                </a:solidFill>
              </a:rPr>
              <a:t>P</a:t>
            </a:r>
            <a:endParaRPr lang="en-US" dirty="0">
              <a:solidFill>
                <a:srgbClr val="002060"/>
              </a:solidFill>
            </a:endParaRPr>
          </a:p>
        </p:txBody>
      </p:sp>
      <p:sp>
        <p:nvSpPr>
          <p:cNvPr id="23" name="Rectangle 22"/>
          <p:cNvSpPr/>
          <p:nvPr/>
        </p:nvSpPr>
        <p:spPr>
          <a:xfrm>
            <a:off x="4114800" y="0"/>
            <a:ext cx="25146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100" dirty="0" smtClean="0"/>
              <a:t>class A:</a:t>
            </a:r>
          </a:p>
          <a:p>
            <a:r>
              <a:rPr lang="en-US" sz="1100" dirty="0" smtClean="0"/>
              <a:t>    def __init__(self, data):</a:t>
            </a:r>
          </a:p>
          <a:p>
            <a:r>
              <a:rPr lang="en-US" sz="1100" dirty="0" smtClean="0"/>
              <a:t>        </a:t>
            </a:r>
            <a:r>
              <a:rPr lang="en-US" sz="1100" dirty="0" err="1" smtClean="0"/>
              <a:t>self.data</a:t>
            </a:r>
            <a:r>
              <a:rPr lang="en-US" sz="1100" dirty="0" smtClean="0"/>
              <a:t> = data</a:t>
            </a:r>
          </a:p>
          <a:p>
            <a:r>
              <a:rPr lang="en-US" sz="1100" dirty="0" smtClean="0"/>
              <a:t>        </a:t>
            </a:r>
            <a:r>
              <a:rPr lang="en-US" sz="1100" dirty="0" err="1" smtClean="0"/>
              <a:t>self.children</a:t>
            </a:r>
            <a:r>
              <a:rPr lang="en-US" sz="1100" dirty="0" smtClean="0"/>
              <a:t> = []</a:t>
            </a:r>
          </a:p>
          <a:p>
            <a:r>
              <a:rPr lang="en-US" sz="1100" dirty="0" smtClean="0"/>
              <a:t>        </a:t>
            </a:r>
            <a:r>
              <a:rPr lang="en-US" sz="1100" dirty="0" err="1" smtClean="0"/>
              <a:t>self.parent</a:t>
            </a:r>
            <a:r>
              <a:rPr lang="en-US" sz="1100" dirty="0" smtClean="0"/>
              <a:t> = None</a:t>
            </a:r>
          </a:p>
          <a:p>
            <a:endParaRPr lang="en-US" sz="1100" dirty="0" smtClean="0"/>
          </a:p>
          <a:p>
            <a:r>
              <a:rPr lang="en-US" sz="1100" dirty="0" smtClean="0"/>
              <a:t>    def </a:t>
            </a:r>
            <a:r>
              <a:rPr lang="en-US" sz="1100" dirty="0" err="1" smtClean="0"/>
              <a:t>add_child</a:t>
            </a:r>
            <a:r>
              <a:rPr lang="en-US" sz="1100" dirty="0" smtClean="0"/>
              <a:t>(self, child):</a:t>
            </a:r>
          </a:p>
          <a:p>
            <a:r>
              <a:rPr lang="en-US" sz="1100" dirty="0" smtClean="0"/>
              <a:t>        </a:t>
            </a:r>
            <a:r>
              <a:rPr lang="en-US" sz="1100" dirty="0" err="1" smtClean="0"/>
              <a:t>child.parent</a:t>
            </a:r>
            <a:r>
              <a:rPr lang="en-US" sz="1100" dirty="0" smtClean="0"/>
              <a:t> = self</a:t>
            </a:r>
          </a:p>
          <a:p>
            <a:r>
              <a:rPr lang="en-US" sz="1100" dirty="0" smtClean="0"/>
              <a:t>        </a:t>
            </a:r>
            <a:r>
              <a:rPr lang="en-US" sz="1100" dirty="0" err="1" smtClean="0"/>
              <a:t>self.children.append</a:t>
            </a:r>
            <a:r>
              <a:rPr lang="en-US" sz="1100" dirty="0" smtClean="0"/>
              <a:t>(child)</a:t>
            </a:r>
          </a:p>
          <a:p>
            <a:r>
              <a:rPr lang="en-US" sz="1100" dirty="0" smtClean="0"/>
              <a:t>    def </a:t>
            </a:r>
            <a:r>
              <a:rPr lang="en-US" sz="1100" dirty="0" err="1" smtClean="0"/>
              <a:t>print_tree</a:t>
            </a:r>
            <a:r>
              <a:rPr lang="en-US" sz="1100" dirty="0" smtClean="0"/>
              <a:t>(self):</a:t>
            </a:r>
          </a:p>
          <a:p>
            <a:r>
              <a:rPr lang="en-US" sz="1100" dirty="0" smtClean="0"/>
              <a:t>        print(</a:t>
            </a:r>
            <a:r>
              <a:rPr lang="en-US" sz="1100" dirty="0" err="1" smtClean="0"/>
              <a:t>self.data</a:t>
            </a:r>
            <a:r>
              <a:rPr lang="en-US" sz="1100" dirty="0" smtClean="0"/>
              <a:t>)</a:t>
            </a:r>
          </a:p>
          <a:p>
            <a:r>
              <a:rPr lang="en-US" sz="1100" dirty="0" smtClean="0"/>
              <a:t>        if </a:t>
            </a:r>
            <a:r>
              <a:rPr lang="en-US" sz="1100" dirty="0" err="1" smtClean="0"/>
              <a:t>self.children</a:t>
            </a:r>
            <a:r>
              <a:rPr lang="en-US" sz="1100" dirty="0" smtClean="0"/>
              <a:t>:</a:t>
            </a:r>
          </a:p>
          <a:p>
            <a:r>
              <a:rPr lang="en-US" sz="1100" dirty="0" smtClean="0"/>
              <a:t>            for child in </a:t>
            </a:r>
            <a:r>
              <a:rPr lang="en-US" sz="1100" dirty="0" err="1" smtClean="0"/>
              <a:t>self.children</a:t>
            </a:r>
            <a:r>
              <a:rPr lang="en-US" sz="1100" dirty="0" smtClean="0"/>
              <a:t>:</a:t>
            </a:r>
          </a:p>
          <a:p>
            <a:r>
              <a:rPr lang="en-US" sz="1100" dirty="0" smtClean="0"/>
              <a:t>                </a:t>
            </a:r>
            <a:r>
              <a:rPr lang="en-US" sz="1100" dirty="0" err="1" smtClean="0"/>
              <a:t>child.print_tree</a:t>
            </a:r>
            <a:r>
              <a:rPr lang="en-US" sz="1100" dirty="0" smtClean="0"/>
              <a:t>()</a:t>
            </a:r>
          </a:p>
          <a:p>
            <a:endParaRPr lang="en-US" sz="1100" dirty="0" smtClean="0"/>
          </a:p>
          <a:p>
            <a:r>
              <a:rPr lang="en-US" sz="1100" dirty="0" smtClean="0"/>
              <a:t>def run():</a:t>
            </a:r>
          </a:p>
          <a:p>
            <a:r>
              <a:rPr lang="en-US" sz="1100" dirty="0" smtClean="0"/>
              <a:t>    root = A("A")</a:t>
            </a:r>
          </a:p>
          <a:p>
            <a:endParaRPr lang="en-US" sz="1100" dirty="0" smtClean="0"/>
          </a:p>
          <a:p>
            <a:r>
              <a:rPr lang="en-US" sz="1100" dirty="0" smtClean="0"/>
              <a:t>    B = A("B")</a:t>
            </a:r>
          </a:p>
          <a:p>
            <a:r>
              <a:rPr lang="en-US" sz="1100" dirty="0" smtClean="0"/>
              <a:t>    </a:t>
            </a:r>
          </a:p>
          <a:p>
            <a:r>
              <a:rPr lang="en-US" sz="1100" dirty="0" smtClean="0"/>
              <a:t>    </a:t>
            </a:r>
            <a:r>
              <a:rPr lang="en-US" sz="1100" dirty="0" err="1" smtClean="0"/>
              <a:t>B.add_child</a:t>
            </a:r>
            <a:r>
              <a:rPr lang="en-US" sz="1100" dirty="0" smtClean="0"/>
              <a:t>(A("C"))</a:t>
            </a:r>
          </a:p>
          <a:p>
            <a:r>
              <a:rPr lang="en-US" sz="1100" dirty="0" smtClean="0"/>
              <a:t>    </a:t>
            </a:r>
            <a:r>
              <a:rPr lang="en-US" sz="1100" dirty="0" err="1" smtClean="0"/>
              <a:t>B.add_child</a:t>
            </a:r>
            <a:r>
              <a:rPr lang="en-US" sz="1100" dirty="0" smtClean="0"/>
              <a:t>(A("D"))</a:t>
            </a:r>
          </a:p>
          <a:p>
            <a:r>
              <a:rPr lang="en-US" sz="1100" dirty="0" smtClean="0"/>
              <a:t>    </a:t>
            </a:r>
          </a:p>
          <a:p>
            <a:r>
              <a:rPr lang="en-US" sz="1100" dirty="0" smtClean="0"/>
              <a:t>    </a:t>
            </a:r>
            <a:r>
              <a:rPr lang="en-US" sz="1100" dirty="0" err="1" smtClean="0"/>
              <a:t>root.add_child</a:t>
            </a:r>
            <a:r>
              <a:rPr lang="en-US" sz="1100" dirty="0" smtClean="0"/>
              <a:t>(B)</a:t>
            </a:r>
          </a:p>
          <a:p>
            <a:r>
              <a:rPr lang="en-US" sz="1100" dirty="0" smtClean="0"/>
              <a:t>    </a:t>
            </a:r>
          </a:p>
          <a:p>
            <a:r>
              <a:rPr lang="en-US" sz="1100" dirty="0" smtClean="0"/>
              <a:t>    M = A("M")</a:t>
            </a:r>
          </a:p>
          <a:p>
            <a:r>
              <a:rPr lang="en-US" sz="1100" dirty="0" smtClean="0"/>
              <a:t>    </a:t>
            </a:r>
          </a:p>
          <a:p>
            <a:r>
              <a:rPr lang="en-US" sz="1100" dirty="0" smtClean="0"/>
              <a:t>    </a:t>
            </a:r>
            <a:r>
              <a:rPr lang="en-US" sz="1100" dirty="0" err="1" smtClean="0"/>
              <a:t>M.add_child</a:t>
            </a:r>
            <a:r>
              <a:rPr lang="en-US" sz="1100" dirty="0" smtClean="0"/>
              <a:t>(A("N"))</a:t>
            </a:r>
          </a:p>
          <a:p>
            <a:r>
              <a:rPr lang="en-US" sz="1100" dirty="0" smtClean="0"/>
              <a:t>    </a:t>
            </a:r>
            <a:r>
              <a:rPr lang="en-US" sz="1100" dirty="0" err="1" smtClean="0"/>
              <a:t>M.add_child</a:t>
            </a:r>
            <a:r>
              <a:rPr lang="en-US" sz="1100" dirty="0" smtClean="0"/>
              <a:t>(A("P"))</a:t>
            </a:r>
          </a:p>
          <a:p>
            <a:r>
              <a:rPr lang="en-US" sz="1100" dirty="0" smtClean="0"/>
              <a:t>    </a:t>
            </a:r>
          </a:p>
          <a:p>
            <a:r>
              <a:rPr lang="en-US" sz="1100" dirty="0" smtClean="0"/>
              <a:t>    </a:t>
            </a:r>
            <a:r>
              <a:rPr lang="en-US" sz="1100" dirty="0" err="1" smtClean="0"/>
              <a:t>root.add_child</a:t>
            </a:r>
            <a:r>
              <a:rPr lang="en-US" sz="1100" dirty="0" smtClean="0"/>
              <a:t>(M)</a:t>
            </a:r>
          </a:p>
          <a:p>
            <a:r>
              <a:rPr lang="en-US" sz="1100" dirty="0" smtClean="0"/>
              <a:t>    </a:t>
            </a:r>
          </a:p>
          <a:p>
            <a:r>
              <a:rPr lang="en-US" sz="1100" dirty="0" smtClean="0"/>
              <a:t>    </a:t>
            </a:r>
          </a:p>
          <a:p>
            <a:r>
              <a:rPr lang="en-US" sz="1100" dirty="0" smtClean="0"/>
              <a:t>    </a:t>
            </a:r>
            <a:r>
              <a:rPr lang="en-US" sz="1100" dirty="0" err="1" smtClean="0"/>
              <a:t>root.print_tree</a:t>
            </a:r>
            <a:r>
              <a:rPr lang="en-US" sz="1100" dirty="0" smtClean="0"/>
              <a:t>()</a:t>
            </a:r>
          </a:p>
          <a:p>
            <a:r>
              <a:rPr lang="en-US" sz="1100" dirty="0" smtClean="0"/>
              <a:t>    </a:t>
            </a:r>
          </a:p>
          <a:p>
            <a:endParaRPr lang="en-US" sz="1100" dirty="0" smtClean="0"/>
          </a:p>
          <a:p>
            <a:r>
              <a:rPr lang="en-US" sz="1100" dirty="0" smtClean="0"/>
              <a:t>if __name__ == '__main__':</a:t>
            </a:r>
          </a:p>
          <a:p>
            <a:r>
              <a:rPr lang="en-US" sz="1100" dirty="0" smtClean="0"/>
              <a:t>    run()</a:t>
            </a:r>
            <a:endParaRPr lang="en-US" sz="1100" dirty="0"/>
          </a:p>
        </p:txBody>
      </p:sp>
      <p:sp>
        <p:nvSpPr>
          <p:cNvPr id="24" name="Rectangle 23"/>
          <p:cNvSpPr/>
          <p:nvPr/>
        </p:nvSpPr>
        <p:spPr>
          <a:xfrm>
            <a:off x="6629400" y="0"/>
            <a:ext cx="25146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900" dirty="0" smtClean="0"/>
              <a:t>class A:</a:t>
            </a:r>
          </a:p>
          <a:p>
            <a:r>
              <a:rPr lang="en-US" sz="900" dirty="0" smtClean="0"/>
              <a:t>    def __init__(self, data):</a:t>
            </a:r>
          </a:p>
          <a:p>
            <a:r>
              <a:rPr lang="en-US" sz="900" dirty="0" smtClean="0"/>
              <a:t>        </a:t>
            </a:r>
            <a:r>
              <a:rPr lang="en-US" sz="900" dirty="0" err="1" smtClean="0"/>
              <a:t>self.data</a:t>
            </a:r>
            <a:r>
              <a:rPr lang="en-US" sz="900" dirty="0" smtClean="0"/>
              <a:t> = data</a:t>
            </a:r>
          </a:p>
          <a:p>
            <a:r>
              <a:rPr lang="en-US" sz="900" dirty="0" smtClean="0"/>
              <a:t>        </a:t>
            </a:r>
            <a:r>
              <a:rPr lang="en-US" sz="900" dirty="0" err="1" smtClean="0"/>
              <a:t>self.children</a:t>
            </a:r>
            <a:r>
              <a:rPr lang="en-US" sz="900" dirty="0" smtClean="0"/>
              <a:t> = []</a:t>
            </a:r>
          </a:p>
          <a:p>
            <a:r>
              <a:rPr lang="en-US" sz="900" dirty="0" smtClean="0"/>
              <a:t>        </a:t>
            </a:r>
            <a:r>
              <a:rPr lang="en-US" sz="900" dirty="0" err="1" smtClean="0"/>
              <a:t>self.parent</a:t>
            </a:r>
            <a:r>
              <a:rPr lang="en-US" sz="900" dirty="0" smtClean="0"/>
              <a:t> = None</a:t>
            </a:r>
          </a:p>
          <a:p>
            <a:endParaRPr lang="en-US" sz="900" dirty="0" smtClean="0"/>
          </a:p>
          <a:p>
            <a:r>
              <a:rPr lang="en-US" sz="900" dirty="0" smtClean="0"/>
              <a:t>    def </a:t>
            </a:r>
            <a:r>
              <a:rPr lang="en-US" sz="900" dirty="0" err="1" smtClean="0"/>
              <a:t>add_child</a:t>
            </a:r>
            <a:r>
              <a:rPr lang="en-US" sz="900" dirty="0" smtClean="0"/>
              <a:t>(self, child):</a:t>
            </a:r>
          </a:p>
          <a:p>
            <a:r>
              <a:rPr lang="en-US" sz="900" dirty="0" smtClean="0"/>
              <a:t>        </a:t>
            </a:r>
            <a:r>
              <a:rPr lang="en-US" sz="900" dirty="0" err="1" smtClean="0"/>
              <a:t>child.parent</a:t>
            </a:r>
            <a:r>
              <a:rPr lang="en-US" sz="900" dirty="0" smtClean="0"/>
              <a:t> = self</a:t>
            </a:r>
          </a:p>
          <a:p>
            <a:r>
              <a:rPr lang="en-US" sz="900" dirty="0" smtClean="0"/>
              <a:t>        </a:t>
            </a:r>
            <a:r>
              <a:rPr lang="en-US" sz="900" dirty="0" err="1" smtClean="0"/>
              <a:t>self.children.append</a:t>
            </a:r>
            <a:r>
              <a:rPr lang="en-US" sz="900" dirty="0" smtClean="0"/>
              <a:t>(child)</a:t>
            </a:r>
          </a:p>
          <a:p>
            <a:r>
              <a:rPr lang="en-US" sz="900" dirty="0" smtClean="0"/>
              <a:t>    def </a:t>
            </a:r>
            <a:r>
              <a:rPr lang="en-US" sz="900" dirty="0" err="1" smtClean="0"/>
              <a:t>get_level</a:t>
            </a:r>
            <a:r>
              <a:rPr lang="en-US" sz="900" dirty="0" smtClean="0"/>
              <a:t>(self):</a:t>
            </a:r>
          </a:p>
          <a:p>
            <a:r>
              <a:rPr lang="en-US" sz="900" dirty="0" smtClean="0"/>
              <a:t>        level = 0</a:t>
            </a:r>
          </a:p>
          <a:p>
            <a:r>
              <a:rPr lang="en-US" sz="900" dirty="0" smtClean="0"/>
              <a:t>        p = </a:t>
            </a:r>
            <a:r>
              <a:rPr lang="en-US" sz="900" dirty="0" err="1" smtClean="0"/>
              <a:t>self.parent</a:t>
            </a:r>
            <a:endParaRPr lang="en-US" sz="900" dirty="0" smtClean="0"/>
          </a:p>
          <a:p>
            <a:r>
              <a:rPr lang="en-US" sz="900" dirty="0" smtClean="0"/>
              <a:t>        while p:</a:t>
            </a:r>
          </a:p>
          <a:p>
            <a:r>
              <a:rPr lang="en-US" sz="900" dirty="0" smtClean="0"/>
              <a:t>            level += 1</a:t>
            </a:r>
          </a:p>
          <a:p>
            <a:r>
              <a:rPr lang="en-US" sz="900" dirty="0" smtClean="0"/>
              <a:t>            p = </a:t>
            </a:r>
            <a:r>
              <a:rPr lang="en-US" sz="900" dirty="0" err="1" smtClean="0"/>
              <a:t>p.parent</a:t>
            </a:r>
            <a:endParaRPr lang="en-US" sz="900" dirty="0" smtClean="0"/>
          </a:p>
          <a:p>
            <a:endParaRPr lang="en-US" sz="900" dirty="0" smtClean="0"/>
          </a:p>
          <a:p>
            <a:r>
              <a:rPr lang="en-US" sz="900" dirty="0" smtClean="0"/>
              <a:t>        return level</a:t>
            </a:r>
          </a:p>
          <a:p>
            <a:endParaRPr lang="en-US" sz="900" dirty="0" smtClean="0"/>
          </a:p>
          <a:p>
            <a:r>
              <a:rPr lang="en-US" sz="900" dirty="0" smtClean="0"/>
              <a:t>    def </a:t>
            </a:r>
            <a:r>
              <a:rPr lang="en-US" sz="900" dirty="0" err="1" smtClean="0"/>
              <a:t>print_tree</a:t>
            </a:r>
            <a:r>
              <a:rPr lang="en-US" sz="900" dirty="0" smtClean="0"/>
              <a:t>(self):</a:t>
            </a:r>
          </a:p>
          <a:p>
            <a:r>
              <a:rPr lang="en-US" sz="900" dirty="0" smtClean="0"/>
              <a:t>        spaces = ' ' * </a:t>
            </a:r>
            <a:r>
              <a:rPr lang="en-US" sz="900" dirty="0" err="1" smtClean="0"/>
              <a:t>self.get_level</a:t>
            </a:r>
            <a:r>
              <a:rPr lang="en-US" sz="900" dirty="0" smtClean="0"/>
              <a:t>() * 3</a:t>
            </a:r>
          </a:p>
          <a:p>
            <a:r>
              <a:rPr lang="en-US" sz="900" dirty="0" smtClean="0"/>
              <a:t>        prefix = spaces + "|__" if </a:t>
            </a:r>
            <a:r>
              <a:rPr lang="en-US" sz="900" dirty="0" err="1" smtClean="0"/>
              <a:t>self.parent</a:t>
            </a:r>
            <a:r>
              <a:rPr lang="en-US" sz="900" dirty="0" smtClean="0"/>
              <a:t> else ""</a:t>
            </a:r>
          </a:p>
          <a:p>
            <a:r>
              <a:rPr lang="en-US" sz="900" dirty="0" smtClean="0"/>
              <a:t>        print(prefix + </a:t>
            </a:r>
            <a:r>
              <a:rPr lang="en-US" sz="900" dirty="0" err="1" smtClean="0"/>
              <a:t>self.data</a:t>
            </a:r>
            <a:r>
              <a:rPr lang="en-US" sz="900" dirty="0" smtClean="0"/>
              <a:t>)</a:t>
            </a:r>
          </a:p>
          <a:p>
            <a:r>
              <a:rPr lang="en-US" sz="900" dirty="0" smtClean="0"/>
              <a:t>        if </a:t>
            </a:r>
            <a:r>
              <a:rPr lang="en-US" sz="900" dirty="0" err="1" smtClean="0"/>
              <a:t>self.children</a:t>
            </a:r>
            <a:r>
              <a:rPr lang="en-US" sz="900" dirty="0" smtClean="0"/>
              <a:t>:</a:t>
            </a:r>
          </a:p>
          <a:p>
            <a:r>
              <a:rPr lang="en-US" sz="900" dirty="0" smtClean="0"/>
              <a:t>            for child in </a:t>
            </a:r>
            <a:r>
              <a:rPr lang="en-US" sz="900" dirty="0" err="1" smtClean="0"/>
              <a:t>self.children</a:t>
            </a:r>
            <a:r>
              <a:rPr lang="en-US" sz="900" dirty="0" smtClean="0"/>
              <a:t>:</a:t>
            </a:r>
          </a:p>
          <a:p>
            <a:r>
              <a:rPr lang="en-US" sz="900" dirty="0" smtClean="0"/>
              <a:t>                </a:t>
            </a:r>
            <a:r>
              <a:rPr lang="en-US" sz="900" dirty="0" err="1" smtClean="0"/>
              <a:t>child.print_tree</a:t>
            </a:r>
            <a:r>
              <a:rPr lang="en-US" sz="900" dirty="0" smtClean="0"/>
              <a:t>()</a:t>
            </a:r>
          </a:p>
          <a:p>
            <a:endParaRPr lang="en-US" sz="900" dirty="0" smtClean="0"/>
          </a:p>
          <a:p>
            <a:r>
              <a:rPr lang="en-US" sz="900" dirty="0" smtClean="0"/>
              <a:t>def run():</a:t>
            </a:r>
          </a:p>
          <a:p>
            <a:r>
              <a:rPr lang="en-US" sz="900" dirty="0" smtClean="0"/>
              <a:t>    root = A("A")</a:t>
            </a:r>
          </a:p>
          <a:p>
            <a:endParaRPr lang="en-US" sz="900" dirty="0" smtClean="0"/>
          </a:p>
          <a:p>
            <a:r>
              <a:rPr lang="en-US" sz="900" dirty="0" smtClean="0"/>
              <a:t>    B = A("B")</a:t>
            </a:r>
          </a:p>
          <a:p>
            <a:r>
              <a:rPr lang="en-US" sz="900" dirty="0" smtClean="0"/>
              <a:t>    </a:t>
            </a:r>
          </a:p>
          <a:p>
            <a:r>
              <a:rPr lang="en-US" sz="900" dirty="0" smtClean="0"/>
              <a:t>    </a:t>
            </a:r>
            <a:r>
              <a:rPr lang="en-US" sz="900" dirty="0" err="1" smtClean="0"/>
              <a:t>B.add_child</a:t>
            </a:r>
            <a:r>
              <a:rPr lang="en-US" sz="900" dirty="0" smtClean="0"/>
              <a:t>(A("C"))</a:t>
            </a:r>
          </a:p>
          <a:p>
            <a:r>
              <a:rPr lang="en-US" sz="900" dirty="0" smtClean="0"/>
              <a:t>    </a:t>
            </a:r>
            <a:r>
              <a:rPr lang="en-US" sz="900" dirty="0" err="1" smtClean="0"/>
              <a:t>B.add_child</a:t>
            </a:r>
            <a:r>
              <a:rPr lang="en-US" sz="900" dirty="0" smtClean="0"/>
              <a:t>(A("D"))</a:t>
            </a:r>
          </a:p>
          <a:p>
            <a:r>
              <a:rPr lang="en-US" sz="900" dirty="0" smtClean="0"/>
              <a:t>    </a:t>
            </a:r>
          </a:p>
          <a:p>
            <a:r>
              <a:rPr lang="en-US" sz="900" dirty="0" smtClean="0"/>
              <a:t>    </a:t>
            </a:r>
            <a:r>
              <a:rPr lang="en-US" sz="900" dirty="0" err="1" smtClean="0"/>
              <a:t>root.add_child</a:t>
            </a:r>
            <a:r>
              <a:rPr lang="en-US" sz="900" dirty="0" smtClean="0"/>
              <a:t>(B)</a:t>
            </a:r>
          </a:p>
          <a:p>
            <a:r>
              <a:rPr lang="en-US" sz="900" dirty="0" smtClean="0"/>
              <a:t>    </a:t>
            </a:r>
          </a:p>
          <a:p>
            <a:r>
              <a:rPr lang="en-US" sz="900" dirty="0" smtClean="0"/>
              <a:t>    M = A("M")</a:t>
            </a:r>
          </a:p>
          <a:p>
            <a:r>
              <a:rPr lang="en-US" sz="900" dirty="0" smtClean="0"/>
              <a:t>    </a:t>
            </a:r>
          </a:p>
          <a:p>
            <a:r>
              <a:rPr lang="en-US" sz="900" dirty="0" smtClean="0"/>
              <a:t>    </a:t>
            </a:r>
            <a:r>
              <a:rPr lang="en-US" sz="900" dirty="0" err="1" smtClean="0"/>
              <a:t>M.add_child</a:t>
            </a:r>
            <a:r>
              <a:rPr lang="en-US" sz="900" dirty="0" smtClean="0"/>
              <a:t>(A("N"))</a:t>
            </a:r>
          </a:p>
          <a:p>
            <a:r>
              <a:rPr lang="en-US" sz="900" dirty="0" smtClean="0"/>
              <a:t>    </a:t>
            </a:r>
            <a:r>
              <a:rPr lang="en-US" sz="900" dirty="0" err="1" smtClean="0"/>
              <a:t>M.add_child</a:t>
            </a:r>
            <a:r>
              <a:rPr lang="en-US" sz="900" dirty="0" smtClean="0"/>
              <a:t>(A("P"))</a:t>
            </a:r>
          </a:p>
          <a:p>
            <a:r>
              <a:rPr lang="en-US" sz="900" dirty="0" smtClean="0"/>
              <a:t>    </a:t>
            </a:r>
          </a:p>
          <a:p>
            <a:r>
              <a:rPr lang="en-US" sz="900" dirty="0" smtClean="0"/>
              <a:t>    </a:t>
            </a:r>
            <a:r>
              <a:rPr lang="en-US" sz="900" dirty="0" err="1" smtClean="0"/>
              <a:t>root.add_child</a:t>
            </a:r>
            <a:r>
              <a:rPr lang="en-US" sz="900" dirty="0" smtClean="0"/>
              <a:t>(M)</a:t>
            </a:r>
          </a:p>
          <a:p>
            <a:r>
              <a:rPr lang="en-US" sz="900" dirty="0" smtClean="0"/>
              <a:t>    </a:t>
            </a:r>
          </a:p>
          <a:p>
            <a:r>
              <a:rPr lang="en-US" sz="900" dirty="0" smtClean="0"/>
              <a:t>    </a:t>
            </a:r>
          </a:p>
          <a:p>
            <a:r>
              <a:rPr lang="en-US" sz="900" dirty="0" smtClean="0"/>
              <a:t>    </a:t>
            </a:r>
            <a:r>
              <a:rPr lang="en-US" sz="900" dirty="0" err="1" smtClean="0"/>
              <a:t>root.print_tree</a:t>
            </a:r>
            <a:r>
              <a:rPr lang="en-US" sz="900" dirty="0" smtClean="0"/>
              <a:t>()</a:t>
            </a:r>
          </a:p>
          <a:p>
            <a:r>
              <a:rPr lang="en-US" sz="900" dirty="0" smtClean="0"/>
              <a:t>    </a:t>
            </a:r>
          </a:p>
          <a:p>
            <a:endParaRPr lang="en-US" sz="900" dirty="0" smtClean="0"/>
          </a:p>
          <a:p>
            <a:r>
              <a:rPr lang="en-US" sz="900" dirty="0" smtClean="0"/>
              <a:t>if __name__ == '__main__':</a:t>
            </a:r>
          </a:p>
          <a:p>
            <a:r>
              <a:rPr lang="en-US" sz="900" dirty="0" smtClean="0"/>
              <a:t>    run()</a:t>
            </a:r>
            <a:endParaRPr lang="en-US" sz="900" dirty="0"/>
          </a:p>
        </p:txBody>
      </p:sp>
      <p:cxnSp>
        <p:nvCxnSpPr>
          <p:cNvPr id="26" name="Elbow Connector 25"/>
          <p:cNvCxnSpPr/>
          <p:nvPr/>
        </p:nvCxnSpPr>
        <p:spPr>
          <a:xfrm>
            <a:off x="1600200" y="3124200"/>
            <a:ext cx="2286000" cy="13716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2209800" y="3810000"/>
            <a:ext cx="1203215" cy="369332"/>
          </a:xfrm>
          <a:prstGeom prst="rect">
            <a:avLst/>
          </a:prstGeom>
          <a:noFill/>
        </p:spPr>
        <p:txBody>
          <a:bodyPr wrap="none" rtlCol="0">
            <a:spAutoFit/>
          </a:bodyPr>
          <a:lstStyle/>
          <a:p>
            <a:r>
              <a:rPr lang="en-GB" dirty="0" smtClean="0"/>
              <a:t>Example ...</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lgn="ctr">
              <a:buNone/>
            </a:pPr>
            <a:r>
              <a:rPr lang="en-GB" sz="2000" b="1" u="sng" dirty="0" smtClean="0">
                <a:solidFill>
                  <a:srgbClr val="0070C0"/>
                </a:solidFill>
              </a:rPr>
              <a:t>Tries</a:t>
            </a:r>
          </a:p>
          <a:p>
            <a:pPr>
              <a:buNone/>
            </a:pPr>
            <a:r>
              <a:rPr lang="en-GB" sz="1400" dirty="0" err="1" smtClean="0"/>
              <a:t>i</a:t>
            </a:r>
            <a:r>
              <a:rPr lang="en-GB" sz="1400" dirty="0" smtClean="0"/>
              <a:t>) Data store as a tree</a:t>
            </a:r>
          </a:p>
          <a:p>
            <a:pPr>
              <a:buNone/>
            </a:pPr>
            <a:r>
              <a:rPr lang="en-GB" sz="1400" dirty="0" smtClean="0"/>
              <a:t>ii) stores a set of string </a:t>
            </a:r>
          </a:p>
          <a:p>
            <a:pPr>
              <a:buNone/>
            </a:pPr>
            <a:r>
              <a:rPr lang="en-GB" sz="1400" dirty="0" smtClean="0"/>
              <a:t>iii) every node(except root) will store a Latter in the alphabet</a:t>
            </a:r>
          </a:p>
          <a:p>
            <a:pPr>
              <a:buNone/>
            </a:pPr>
            <a:r>
              <a:rPr lang="en-GB" sz="1400" dirty="0" smtClean="0"/>
              <a:t>........................................................................................................................................................................................................</a:t>
            </a:r>
          </a:p>
          <a:p>
            <a:pPr>
              <a:buNone/>
            </a:pPr>
            <a:endParaRPr lang="en-US" sz="1400" dirty="0"/>
          </a:p>
        </p:txBody>
      </p:sp>
      <p:pic>
        <p:nvPicPr>
          <p:cNvPr id="4" name="Picture 3" descr="Untitled.png"/>
          <p:cNvPicPr>
            <a:picLocks noChangeAspect="1"/>
          </p:cNvPicPr>
          <p:nvPr/>
        </p:nvPicPr>
        <p:blipFill>
          <a:blip r:embed="rId2"/>
          <a:stretch>
            <a:fillRect/>
          </a:stretch>
        </p:blipFill>
        <p:spPr>
          <a:xfrm>
            <a:off x="5334001" y="1"/>
            <a:ext cx="3810000" cy="1066799"/>
          </a:xfrm>
          <a:prstGeom prst="rect">
            <a:avLst/>
          </a:prstGeom>
        </p:spPr>
      </p:pic>
      <p:pic>
        <p:nvPicPr>
          <p:cNvPr id="5" name="Picture 4" descr="Untitled2.png"/>
          <p:cNvPicPr>
            <a:picLocks noChangeAspect="1"/>
          </p:cNvPicPr>
          <p:nvPr/>
        </p:nvPicPr>
        <p:blipFill>
          <a:blip r:embed="rId3"/>
          <a:stretch>
            <a:fillRect/>
          </a:stretch>
        </p:blipFill>
        <p:spPr>
          <a:xfrm>
            <a:off x="0" y="1371600"/>
            <a:ext cx="9144000" cy="2386483"/>
          </a:xfrm>
          <a:prstGeom prst="rect">
            <a:avLst/>
          </a:prstGeom>
        </p:spPr>
      </p:pic>
      <p:sp>
        <p:nvSpPr>
          <p:cNvPr id="6" name="Rectangle 5"/>
          <p:cNvSpPr/>
          <p:nvPr/>
        </p:nvSpPr>
        <p:spPr>
          <a:xfrm>
            <a:off x="0" y="3810000"/>
            <a:ext cx="9144000" cy="304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400" b="1" dirty="0" smtClean="0"/>
              <a:t>Difference between List and Tries .....?</a:t>
            </a:r>
            <a:endParaRPr lang="en-US" sz="1400" b="1" dirty="0" smtClean="0"/>
          </a:p>
          <a:p>
            <a:endParaRPr lang="en-GB" sz="1400" b="1" dirty="0" smtClean="0"/>
          </a:p>
        </p:txBody>
      </p:sp>
      <p:pic>
        <p:nvPicPr>
          <p:cNvPr id="7" name="Picture 6" descr="Untitled3.png"/>
          <p:cNvPicPr>
            <a:picLocks noChangeAspect="1"/>
          </p:cNvPicPr>
          <p:nvPr/>
        </p:nvPicPr>
        <p:blipFill>
          <a:blip r:embed="rId4"/>
          <a:stretch>
            <a:fillRect/>
          </a:stretch>
        </p:blipFill>
        <p:spPr>
          <a:xfrm>
            <a:off x="1" y="4114800"/>
            <a:ext cx="4724399" cy="2743200"/>
          </a:xfrm>
          <a:prstGeom prst="rect">
            <a:avLst/>
          </a:prstGeom>
        </p:spPr>
      </p:pic>
      <p:pic>
        <p:nvPicPr>
          <p:cNvPr id="8" name="Picture 7" descr="Untitled4.png"/>
          <p:cNvPicPr>
            <a:picLocks noChangeAspect="1"/>
          </p:cNvPicPr>
          <p:nvPr/>
        </p:nvPicPr>
        <p:blipFill>
          <a:blip r:embed="rId5"/>
          <a:stretch>
            <a:fillRect/>
          </a:stretch>
        </p:blipFill>
        <p:spPr>
          <a:xfrm>
            <a:off x="4648200" y="3810000"/>
            <a:ext cx="4495800" cy="16002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endParaRPr lang="en-US" sz="1400" dirty="0"/>
          </a:p>
        </p:txBody>
      </p:sp>
      <p:sp>
        <p:nvSpPr>
          <p:cNvPr id="4" name="Rectangle 3"/>
          <p:cNvSpPr/>
          <p:nvPr/>
        </p:nvSpPr>
        <p:spPr>
          <a:xfrm>
            <a:off x="152400" y="0"/>
            <a:ext cx="3657600" cy="6629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100" dirty="0" smtClean="0"/>
              <a:t>class </a:t>
            </a:r>
            <a:r>
              <a:rPr lang="en-US" sz="1100" dirty="0" err="1" smtClean="0"/>
              <a:t>Trie</a:t>
            </a:r>
            <a:r>
              <a:rPr lang="en-US" sz="1100" dirty="0" smtClean="0"/>
              <a:t>(object):</a:t>
            </a:r>
          </a:p>
          <a:p>
            <a:r>
              <a:rPr lang="en-US" sz="1100" dirty="0" smtClean="0"/>
              <a:t>    def __init__(self):</a:t>
            </a:r>
          </a:p>
          <a:p>
            <a:r>
              <a:rPr lang="en-US" sz="1100" dirty="0" smtClean="0"/>
              <a:t>        </a:t>
            </a:r>
            <a:r>
              <a:rPr lang="en-US" sz="1100" dirty="0" err="1" smtClean="0"/>
              <a:t>self.child</a:t>
            </a:r>
            <a:r>
              <a:rPr lang="en-US" sz="1100" dirty="0" smtClean="0"/>
              <a:t> = {}</a:t>
            </a:r>
          </a:p>
          <a:p>
            <a:r>
              <a:rPr lang="en-US" sz="1100" dirty="0" smtClean="0"/>
              <a:t>    def insert(self, word):</a:t>
            </a:r>
          </a:p>
          <a:p>
            <a:r>
              <a:rPr lang="en-US" sz="1100" dirty="0" smtClean="0"/>
              <a:t>        current = </a:t>
            </a:r>
            <a:r>
              <a:rPr lang="en-US" sz="1100" dirty="0" err="1" smtClean="0"/>
              <a:t>self.child</a:t>
            </a:r>
            <a:endParaRPr lang="en-US" sz="1100" dirty="0" smtClean="0"/>
          </a:p>
          <a:p>
            <a:r>
              <a:rPr lang="en-US" sz="1100" dirty="0" smtClean="0"/>
              <a:t>        for l in word:</a:t>
            </a:r>
          </a:p>
          <a:p>
            <a:r>
              <a:rPr lang="en-US" sz="1100" dirty="0" smtClean="0"/>
              <a:t>            if l not in current:</a:t>
            </a:r>
          </a:p>
          <a:p>
            <a:r>
              <a:rPr lang="en-US" sz="1100" dirty="0" smtClean="0"/>
              <a:t>                current[l] = {}</a:t>
            </a:r>
          </a:p>
          <a:p>
            <a:r>
              <a:rPr lang="en-US" sz="1100" dirty="0" smtClean="0"/>
              <a:t>            current = current[l]</a:t>
            </a:r>
          </a:p>
          <a:p>
            <a:r>
              <a:rPr lang="en-US" sz="1100" dirty="0" smtClean="0"/>
              <a:t>        current['#']=1</a:t>
            </a:r>
          </a:p>
          <a:p>
            <a:r>
              <a:rPr lang="en-US" sz="1100" dirty="0" smtClean="0"/>
              <a:t>    def search(self, word):</a:t>
            </a:r>
          </a:p>
          <a:p>
            <a:r>
              <a:rPr lang="en-US" sz="1100" dirty="0" smtClean="0"/>
              <a:t>        current = </a:t>
            </a:r>
            <a:r>
              <a:rPr lang="en-US" sz="1100" dirty="0" err="1" smtClean="0"/>
              <a:t>self.child</a:t>
            </a:r>
            <a:endParaRPr lang="en-US" sz="1100" dirty="0" smtClean="0"/>
          </a:p>
          <a:p>
            <a:r>
              <a:rPr lang="en-US" sz="1100" dirty="0" smtClean="0"/>
              <a:t>        for l in word:</a:t>
            </a:r>
          </a:p>
          <a:p>
            <a:r>
              <a:rPr lang="en-US" sz="1100" dirty="0" smtClean="0"/>
              <a:t>            if l not in current:</a:t>
            </a:r>
          </a:p>
          <a:p>
            <a:r>
              <a:rPr lang="en-US" sz="1100" dirty="0" smtClean="0"/>
              <a:t>                return False</a:t>
            </a:r>
          </a:p>
          <a:p>
            <a:r>
              <a:rPr lang="en-US" sz="1100" dirty="0" smtClean="0"/>
              <a:t>            current = current[l]</a:t>
            </a:r>
          </a:p>
          <a:p>
            <a:r>
              <a:rPr lang="en-US" sz="1100" dirty="0" smtClean="0"/>
              <a:t>        return '#' in current</a:t>
            </a:r>
          </a:p>
          <a:p>
            <a:r>
              <a:rPr lang="en-US" sz="1100" dirty="0" smtClean="0"/>
              <a:t>    def </a:t>
            </a:r>
            <a:r>
              <a:rPr lang="en-US" sz="1100" dirty="0" err="1" smtClean="0"/>
              <a:t>startsWith</a:t>
            </a:r>
            <a:r>
              <a:rPr lang="en-US" sz="1100" dirty="0" smtClean="0"/>
              <a:t>(self, prefix):</a:t>
            </a:r>
          </a:p>
          <a:p>
            <a:r>
              <a:rPr lang="en-US" sz="1100" dirty="0" smtClean="0"/>
              <a:t>        current = </a:t>
            </a:r>
            <a:r>
              <a:rPr lang="en-US" sz="1100" dirty="0" err="1" smtClean="0"/>
              <a:t>self.child</a:t>
            </a:r>
            <a:endParaRPr lang="en-US" sz="1100" dirty="0" smtClean="0"/>
          </a:p>
          <a:p>
            <a:r>
              <a:rPr lang="en-US" sz="1100" dirty="0" smtClean="0"/>
              <a:t>        for l in prefix:</a:t>
            </a:r>
          </a:p>
          <a:p>
            <a:r>
              <a:rPr lang="en-US" sz="1100" dirty="0" smtClean="0"/>
              <a:t>            if l not in current:</a:t>
            </a:r>
          </a:p>
          <a:p>
            <a:r>
              <a:rPr lang="en-US" sz="1100" dirty="0" smtClean="0"/>
              <a:t>                return False</a:t>
            </a:r>
          </a:p>
          <a:p>
            <a:r>
              <a:rPr lang="en-US" sz="1100" dirty="0" smtClean="0"/>
              <a:t>            current = current[l]</a:t>
            </a:r>
          </a:p>
          <a:p>
            <a:r>
              <a:rPr lang="en-US" sz="1100" dirty="0" smtClean="0"/>
              <a:t>        return True</a:t>
            </a:r>
          </a:p>
          <a:p>
            <a:r>
              <a:rPr lang="en-US" sz="1100" dirty="0" smtClean="0"/>
              <a:t>ob1 = </a:t>
            </a:r>
            <a:r>
              <a:rPr lang="en-US" sz="1100" dirty="0" err="1" smtClean="0"/>
              <a:t>Trie</a:t>
            </a:r>
            <a:r>
              <a:rPr lang="en-US" sz="1100" dirty="0" smtClean="0"/>
              <a:t>()</a:t>
            </a:r>
          </a:p>
          <a:p>
            <a:r>
              <a:rPr lang="en-US" sz="1100" dirty="0" smtClean="0"/>
              <a:t>ob1.insert("bear")</a:t>
            </a:r>
          </a:p>
          <a:p>
            <a:r>
              <a:rPr lang="en-US" sz="1100" dirty="0" smtClean="0"/>
              <a:t>ob1.insert("bell")</a:t>
            </a:r>
          </a:p>
          <a:p>
            <a:endParaRPr lang="en-US" sz="1100" dirty="0" smtClean="0"/>
          </a:p>
          <a:p>
            <a:r>
              <a:rPr lang="en-US" sz="1100" dirty="0" smtClean="0"/>
              <a:t>ob1.insert("bid")</a:t>
            </a:r>
          </a:p>
          <a:p>
            <a:r>
              <a:rPr lang="en-US" sz="1100" dirty="0" smtClean="0"/>
              <a:t>ob1.insert("bull")</a:t>
            </a:r>
          </a:p>
          <a:p>
            <a:r>
              <a:rPr lang="en-US" sz="1100" dirty="0" smtClean="0"/>
              <a:t>ob1.insert("stock")</a:t>
            </a:r>
          </a:p>
          <a:p>
            <a:r>
              <a:rPr lang="en-US" sz="1100" dirty="0" smtClean="0"/>
              <a:t>ob1.insert("stop")</a:t>
            </a:r>
          </a:p>
          <a:p>
            <a:endParaRPr lang="en-US" sz="1100" dirty="0" smtClean="0"/>
          </a:p>
          <a:p>
            <a:r>
              <a:rPr lang="en-US" sz="1100" dirty="0" smtClean="0"/>
              <a:t>print(ob1.search("apple"))</a:t>
            </a:r>
          </a:p>
          <a:p>
            <a:r>
              <a:rPr lang="en-US" sz="1100" dirty="0" smtClean="0"/>
              <a:t>print(ob1.startsWith("app"))</a:t>
            </a:r>
          </a:p>
          <a:p>
            <a:endParaRPr lang="en-US" sz="1100" dirty="0" smtClean="0"/>
          </a:p>
          <a:p>
            <a:r>
              <a:rPr lang="en-US" sz="1100" dirty="0" smtClean="0"/>
              <a:t>print(ob1.search("bear"))</a:t>
            </a:r>
          </a:p>
          <a:p>
            <a:r>
              <a:rPr lang="en-US" sz="1100" dirty="0" smtClean="0"/>
              <a:t>print(ob1.startsWith("</a:t>
            </a:r>
            <a:r>
              <a:rPr lang="en-US" sz="1100" dirty="0" err="1" smtClean="0"/>
              <a:t>bes</a:t>
            </a:r>
            <a:r>
              <a:rPr lang="en-US" sz="1100" dirty="0" smtClean="0"/>
              <a:t>"))</a:t>
            </a:r>
          </a:p>
          <a:p>
            <a:endParaRPr lang="en-US" sz="1100" dirty="0"/>
          </a:p>
        </p:txBody>
      </p:sp>
      <p:sp>
        <p:nvSpPr>
          <p:cNvPr id="5" name="Right Arrow 4"/>
          <p:cNvSpPr/>
          <p:nvPr/>
        </p:nvSpPr>
        <p:spPr>
          <a:xfrm>
            <a:off x="3657600" y="1295400"/>
            <a:ext cx="10668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876800" y="1295400"/>
            <a:ext cx="2362200" cy="369332"/>
          </a:xfrm>
          <a:prstGeom prst="rect">
            <a:avLst/>
          </a:prstGeom>
          <a:noFill/>
        </p:spPr>
        <p:txBody>
          <a:bodyPr wrap="square" rtlCol="0">
            <a:spAutoFit/>
          </a:bodyPr>
          <a:lstStyle/>
          <a:p>
            <a:r>
              <a:rPr lang="en-GB" dirty="0" err="1" smtClean="0"/>
              <a:t>Trie</a:t>
            </a:r>
            <a:r>
              <a:rPr lang="en-GB" dirty="0" smtClean="0"/>
              <a:t> Example ...</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lgn="ctr">
              <a:buNone/>
            </a:pPr>
            <a:r>
              <a:rPr lang="en-GB" sz="1400" b="1" u="sng" dirty="0" smtClean="0">
                <a:solidFill>
                  <a:srgbClr val="002060"/>
                </a:solidFill>
              </a:rPr>
              <a:t>Heap </a:t>
            </a:r>
          </a:p>
          <a:p>
            <a:pPr>
              <a:buNone/>
            </a:pPr>
            <a:r>
              <a:rPr lang="en-GB" sz="1000" dirty="0" smtClean="0"/>
              <a:t>A Heap is a special Tree-based data structure in which the tree is a </a:t>
            </a:r>
            <a:r>
              <a:rPr lang="en-GB" sz="1000" b="1" dirty="0" smtClean="0">
                <a:solidFill>
                  <a:srgbClr val="FF0000"/>
                </a:solidFill>
              </a:rPr>
              <a:t>complete binary tree(must be every node  have two children) or almost  complete binary tree</a:t>
            </a:r>
            <a:r>
              <a:rPr lang="en-GB" sz="1000" dirty="0" smtClean="0"/>
              <a:t>. Generally, Heaps can be of two types:</a:t>
            </a:r>
          </a:p>
          <a:p>
            <a:pPr fontAlgn="base">
              <a:buNone/>
            </a:pPr>
            <a:r>
              <a:rPr lang="en-GB" sz="1000" b="1" dirty="0" smtClean="0"/>
              <a:t>Max-Heap</a:t>
            </a:r>
            <a:r>
              <a:rPr lang="en-GB" sz="1000" dirty="0" smtClean="0"/>
              <a:t>: In a Max-Heap the key present at the root node </a:t>
            </a:r>
            <a:r>
              <a:rPr lang="en-GB" sz="1000" b="1" dirty="0" smtClean="0">
                <a:solidFill>
                  <a:srgbClr val="FF0000"/>
                </a:solidFill>
              </a:rPr>
              <a:t>must be greatest among the keys present at all of it’s children.</a:t>
            </a:r>
            <a:r>
              <a:rPr lang="en-GB" sz="1000" dirty="0" smtClean="0"/>
              <a:t> </a:t>
            </a:r>
          </a:p>
          <a:p>
            <a:pPr fontAlgn="base">
              <a:buNone/>
            </a:pPr>
            <a:r>
              <a:rPr lang="en-GB" sz="1000" dirty="0" smtClean="0"/>
              <a:t>The same property must be recursively true for all sub-trees in that Binary Tree.</a:t>
            </a:r>
          </a:p>
          <a:p>
            <a:pPr fontAlgn="base">
              <a:buNone/>
            </a:pPr>
            <a:r>
              <a:rPr lang="en-GB" sz="1000" b="1" dirty="0" smtClean="0"/>
              <a:t>Min-Heap</a:t>
            </a:r>
            <a:r>
              <a:rPr lang="en-GB" sz="1000" dirty="0" smtClean="0"/>
              <a:t>: In a Min-Heap the key present at the root node </a:t>
            </a:r>
            <a:r>
              <a:rPr lang="en-GB" sz="1000" b="1" dirty="0" smtClean="0">
                <a:solidFill>
                  <a:srgbClr val="FF0000"/>
                </a:solidFill>
              </a:rPr>
              <a:t>must be minimum among the keys present at all of it’s children</a:t>
            </a:r>
            <a:r>
              <a:rPr lang="en-GB" sz="1000" dirty="0" smtClean="0"/>
              <a:t>.</a:t>
            </a:r>
          </a:p>
          <a:p>
            <a:pPr fontAlgn="base">
              <a:buNone/>
            </a:pPr>
            <a:r>
              <a:rPr lang="en-GB" sz="1000" dirty="0" smtClean="0"/>
              <a:t> The same property must be recursively true for all sub-trees in that Binary Tree.</a:t>
            </a:r>
          </a:p>
          <a:p>
            <a:pPr fontAlgn="base">
              <a:buNone/>
            </a:pPr>
            <a:endParaRPr lang="en-GB" sz="1200" dirty="0" smtClean="0"/>
          </a:p>
          <a:p>
            <a:pPr>
              <a:buNone/>
            </a:pPr>
            <a:r>
              <a:rPr lang="en-GB" sz="1200" dirty="0" smtClean="0"/>
              <a:t/>
            </a:r>
            <a:br>
              <a:rPr lang="en-GB" sz="1200" dirty="0" smtClean="0"/>
            </a:br>
            <a:endParaRPr lang="en-GB" sz="1200" dirty="0" smtClean="0"/>
          </a:p>
          <a:p>
            <a:pPr>
              <a:buNone/>
            </a:pPr>
            <a:endParaRPr lang="en-GB" sz="1200" dirty="0" smtClean="0">
              <a:solidFill>
                <a:srgbClr val="002060"/>
              </a:solidFill>
            </a:endParaRPr>
          </a:p>
          <a:p>
            <a:pPr>
              <a:buNone/>
            </a:pPr>
            <a:endParaRPr lang="en-GB" sz="1200" dirty="0" smtClean="0">
              <a:solidFill>
                <a:srgbClr val="002060"/>
              </a:solidFill>
            </a:endParaRPr>
          </a:p>
          <a:p>
            <a:pPr>
              <a:buNone/>
            </a:pPr>
            <a:endParaRPr lang="en-GB" sz="1200" dirty="0" smtClean="0">
              <a:solidFill>
                <a:srgbClr val="002060"/>
              </a:solidFill>
            </a:endParaRPr>
          </a:p>
          <a:p>
            <a:pPr>
              <a:buNone/>
            </a:pPr>
            <a:endParaRPr lang="en-GB" sz="1200" dirty="0" smtClean="0">
              <a:solidFill>
                <a:srgbClr val="002060"/>
              </a:solidFill>
            </a:endParaRPr>
          </a:p>
          <a:p>
            <a:pPr>
              <a:buNone/>
            </a:pPr>
            <a:endParaRPr lang="en-GB" sz="1200" dirty="0" smtClean="0">
              <a:solidFill>
                <a:srgbClr val="002060"/>
              </a:solidFill>
            </a:endParaRPr>
          </a:p>
          <a:p>
            <a:pPr>
              <a:buNone/>
            </a:pPr>
            <a:endParaRPr lang="en-GB" sz="1200" dirty="0" smtClean="0">
              <a:solidFill>
                <a:srgbClr val="002060"/>
              </a:solidFill>
            </a:endParaRPr>
          </a:p>
          <a:p>
            <a:pPr>
              <a:buNone/>
            </a:pPr>
            <a:endParaRPr lang="en-GB" sz="1200" dirty="0" smtClean="0">
              <a:solidFill>
                <a:srgbClr val="002060"/>
              </a:solidFill>
            </a:endParaRPr>
          </a:p>
          <a:p>
            <a:pPr>
              <a:buNone/>
            </a:pPr>
            <a:endParaRPr lang="en-GB" sz="1200" dirty="0" smtClean="0">
              <a:solidFill>
                <a:srgbClr val="002060"/>
              </a:solidFill>
            </a:endParaRPr>
          </a:p>
          <a:p>
            <a:pPr>
              <a:buNone/>
            </a:pPr>
            <a:endParaRPr lang="en-GB" sz="1200" dirty="0" smtClean="0">
              <a:solidFill>
                <a:srgbClr val="002060"/>
              </a:solidFill>
            </a:endParaRPr>
          </a:p>
          <a:p>
            <a:pPr>
              <a:buNone/>
            </a:pPr>
            <a:endParaRPr lang="en-GB" sz="1200" dirty="0" smtClean="0">
              <a:solidFill>
                <a:srgbClr val="002060"/>
              </a:solidFill>
            </a:endParaRPr>
          </a:p>
          <a:p>
            <a:pPr>
              <a:buNone/>
            </a:pPr>
            <a:endParaRPr lang="en-GB" sz="1200" dirty="0" smtClean="0">
              <a:solidFill>
                <a:srgbClr val="002060"/>
              </a:solidFill>
            </a:endParaRPr>
          </a:p>
          <a:p>
            <a:pPr>
              <a:buNone/>
            </a:pPr>
            <a:endParaRPr lang="en-GB" sz="1200" dirty="0" smtClean="0">
              <a:solidFill>
                <a:srgbClr val="002060"/>
              </a:solidFill>
            </a:endParaRPr>
          </a:p>
          <a:p>
            <a:pPr>
              <a:buNone/>
            </a:pPr>
            <a:endParaRPr lang="en-GB" sz="1200" dirty="0" smtClean="0">
              <a:solidFill>
                <a:srgbClr val="002060"/>
              </a:solidFill>
            </a:endParaRPr>
          </a:p>
          <a:p>
            <a:pPr>
              <a:buNone/>
            </a:pPr>
            <a:endParaRPr lang="en-GB" sz="1200" dirty="0" smtClean="0">
              <a:solidFill>
                <a:srgbClr val="002060"/>
              </a:solidFill>
            </a:endParaRPr>
          </a:p>
          <a:p>
            <a:pPr>
              <a:buNone/>
            </a:pPr>
            <a:endParaRPr lang="en-GB" sz="1200" dirty="0" smtClean="0">
              <a:solidFill>
                <a:srgbClr val="002060"/>
              </a:solidFill>
            </a:endParaRPr>
          </a:p>
          <a:p>
            <a:pPr>
              <a:buNone/>
            </a:pPr>
            <a:endParaRPr lang="en-GB" sz="1200" dirty="0" smtClean="0">
              <a:solidFill>
                <a:srgbClr val="002060"/>
              </a:solidFill>
            </a:endParaRPr>
          </a:p>
          <a:p>
            <a:pPr>
              <a:buNone/>
            </a:pPr>
            <a:endParaRPr lang="en-GB" sz="1200" dirty="0" smtClean="0">
              <a:solidFill>
                <a:srgbClr val="002060"/>
              </a:solidFill>
            </a:endParaRPr>
          </a:p>
          <a:p>
            <a:pPr>
              <a:buNone/>
            </a:pPr>
            <a:endParaRPr lang="en-GB" sz="1200" dirty="0" smtClean="0">
              <a:solidFill>
                <a:srgbClr val="002060"/>
              </a:solidFill>
            </a:endParaRPr>
          </a:p>
          <a:p>
            <a:pPr>
              <a:buNone/>
            </a:pPr>
            <a:endParaRPr lang="en-GB" sz="1200" dirty="0" smtClean="0">
              <a:solidFill>
                <a:srgbClr val="002060"/>
              </a:solidFill>
            </a:endParaRPr>
          </a:p>
          <a:p>
            <a:pPr>
              <a:buNone/>
            </a:pPr>
            <a:endParaRPr lang="en-GB" sz="1200" dirty="0" smtClean="0">
              <a:solidFill>
                <a:srgbClr val="002060"/>
              </a:solidFill>
            </a:endParaRPr>
          </a:p>
          <a:p>
            <a:pPr>
              <a:buNone/>
            </a:pPr>
            <a:endParaRPr lang="en-GB" sz="1200" dirty="0" smtClean="0">
              <a:solidFill>
                <a:srgbClr val="002060"/>
              </a:solidFill>
            </a:endParaRPr>
          </a:p>
          <a:p>
            <a:pPr>
              <a:buNone/>
            </a:pPr>
            <a:r>
              <a:rPr lang="en-GB" sz="1200" dirty="0" smtClean="0">
                <a:solidFill>
                  <a:srgbClr val="002060"/>
                </a:solidFill>
              </a:rPr>
              <a:t>Note-&gt; </a:t>
            </a:r>
            <a:r>
              <a:rPr lang="en-GB" sz="1200" dirty="0" smtClean="0"/>
              <a:t>By default Min Heap is implemented by this class. But we multiply each value by -1 so that we can use it as </a:t>
            </a:r>
            <a:r>
              <a:rPr lang="en-GB" sz="1200" dirty="0" err="1" smtClean="0"/>
              <a:t>MaxHeap</a:t>
            </a:r>
            <a:r>
              <a:rPr lang="en-GB" sz="1200" dirty="0" smtClean="0"/>
              <a:t>.</a:t>
            </a:r>
            <a:endParaRPr lang="en-US" sz="1200" dirty="0">
              <a:solidFill>
                <a:srgbClr val="002060"/>
              </a:solidFill>
            </a:endParaRPr>
          </a:p>
        </p:txBody>
      </p:sp>
      <p:pic>
        <p:nvPicPr>
          <p:cNvPr id="4" name="Picture 3" descr="MinHeapAndMaxHeap1.png"/>
          <p:cNvPicPr>
            <a:picLocks noChangeAspect="1"/>
          </p:cNvPicPr>
          <p:nvPr/>
        </p:nvPicPr>
        <p:blipFill>
          <a:blip r:embed="rId2" cstate="print"/>
          <a:stretch>
            <a:fillRect/>
          </a:stretch>
        </p:blipFill>
        <p:spPr>
          <a:xfrm>
            <a:off x="6858000" y="457200"/>
            <a:ext cx="2286000" cy="990600"/>
          </a:xfrm>
          <a:prstGeom prst="rect">
            <a:avLst/>
          </a:prstGeom>
        </p:spPr>
      </p:pic>
      <p:sp>
        <p:nvSpPr>
          <p:cNvPr id="6" name="Rectangle 5"/>
          <p:cNvSpPr/>
          <p:nvPr/>
        </p:nvSpPr>
        <p:spPr>
          <a:xfrm>
            <a:off x="0" y="1524000"/>
            <a:ext cx="3200400" cy="495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100" b="1" dirty="0" smtClean="0">
                <a:solidFill>
                  <a:srgbClr val="FF0000"/>
                </a:solidFill>
              </a:rPr>
              <a:t>#</a:t>
            </a:r>
            <a:r>
              <a:rPr lang="en-GB" sz="1100" b="1" dirty="0" err="1" smtClean="0">
                <a:solidFill>
                  <a:srgbClr val="FF0000"/>
                </a:solidFill>
              </a:rPr>
              <a:t>Minheap</a:t>
            </a:r>
            <a:r>
              <a:rPr lang="en-GB" sz="1100" b="1" dirty="0" smtClean="0">
                <a:solidFill>
                  <a:srgbClr val="FF0000"/>
                </a:solidFill>
              </a:rPr>
              <a:t> (using Library function)</a:t>
            </a:r>
          </a:p>
          <a:p>
            <a:r>
              <a:rPr lang="en-GB" sz="1100" dirty="0" smtClean="0"/>
              <a:t>from </a:t>
            </a:r>
            <a:r>
              <a:rPr lang="en-GB" sz="1100" dirty="0" err="1" smtClean="0"/>
              <a:t>heapq</a:t>
            </a:r>
            <a:r>
              <a:rPr lang="en-GB" sz="1100" dirty="0" smtClean="0"/>
              <a:t> import </a:t>
            </a:r>
            <a:r>
              <a:rPr lang="en-GB" sz="1100" dirty="0" err="1" smtClean="0"/>
              <a:t>heapify</a:t>
            </a:r>
            <a:r>
              <a:rPr lang="en-GB" sz="1100" dirty="0" smtClean="0"/>
              <a:t>, </a:t>
            </a:r>
            <a:r>
              <a:rPr lang="en-GB" sz="1100" dirty="0" err="1" smtClean="0"/>
              <a:t>heappush</a:t>
            </a:r>
            <a:r>
              <a:rPr lang="en-GB" sz="1100" dirty="0" smtClean="0"/>
              <a:t>, </a:t>
            </a:r>
            <a:r>
              <a:rPr lang="en-GB" sz="1100" dirty="0" err="1" smtClean="0"/>
              <a:t>heappop</a:t>
            </a:r>
            <a:endParaRPr lang="en-GB" sz="1100" dirty="0" smtClean="0"/>
          </a:p>
          <a:p>
            <a:r>
              <a:rPr lang="en-GB" sz="1100" dirty="0" smtClean="0"/>
              <a:t> </a:t>
            </a:r>
          </a:p>
          <a:p>
            <a:r>
              <a:rPr lang="en-GB" sz="1100" dirty="0" smtClean="0"/>
              <a:t># Creating empty heap</a:t>
            </a:r>
          </a:p>
          <a:p>
            <a:r>
              <a:rPr lang="en-GB" sz="1100" dirty="0" smtClean="0"/>
              <a:t>heap = []</a:t>
            </a:r>
          </a:p>
          <a:p>
            <a:r>
              <a:rPr lang="en-GB" sz="1100" dirty="0" err="1" smtClean="0"/>
              <a:t>heapify</a:t>
            </a:r>
            <a:r>
              <a:rPr lang="en-GB" sz="1100" dirty="0" smtClean="0"/>
              <a:t>(heap)</a:t>
            </a:r>
          </a:p>
          <a:p>
            <a:r>
              <a:rPr lang="en-GB" sz="1100" dirty="0" smtClean="0"/>
              <a:t> </a:t>
            </a:r>
          </a:p>
          <a:p>
            <a:r>
              <a:rPr lang="en-GB" sz="1100" dirty="0" smtClean="0"/>
              <a:t># Adding items to the heap using </a:t>
            </a:r>
            <a:r>
              <a:rPr lang="en-GB" sz="1100" dirty="0" err="1" smtClean="0"/>
              <a:t>heappush</a:t>
            </a:r>
            <a:r>
              <a:rPr lang="en-GB" sz="1100" dirty="0" smtClean="0"/>
              <a:t> function</a:t>
            </a:r>
          </a:p>
          <a:p>
            <a:r>
              <a:rPr lang="en-GB" sz="1100" dirty="0" err="1" smtClean="0"/>
              <a:t>heappush</a:t>
            </a:r>
            <a:r>
              <a:rPr lang="en-GB" sz="1100" dirty="0" smtClean="0"/>
              <a:t>(heap, 10)</a:t>
            </a:r>
          </a:p>
          <a:p>
            <a:r>
              <a:rPr lang="en-GB" sz="1100" dirty="0" err="1" smtClean="0"/>
              <a:t>heappush</a:t>
            </a:r>
            <a:r>
              <a:rPr lang="en-GB" sz="1100" dirty="0" smtClean="0"/>
              <a:t>(heap, 5)</a:t>
            </a:r>
          </a:p>
          <a:p>
            <a:r>
              <a:rPr lang="en-GB" sz="1100" dirty="0" err="1" smtClean="0"/>
              <a:t>heappush</a:t>
            </a:r>
            <a:r>
              <a:rPr lang="en-GB" sz="1100" dirty="0" smtClean="0"/>
              <a:t>(heap, 20)</a:t>
            </a:r>
          </a:p>
          <a:p>
            <a:r>
              <a:rPr lang="en-GB" sz="1100" dirty="0" err="1" smtClean="0"/>
              <a:t>heappush</a:t>
            </a:r>
            <a:r>
              <a:rPr lang="en-GB" sz="1100" dirty="0" smtClean="0"/>
              <a:t>(heap, 400)</a:t>
            </a:r>
          </a:p>
          <a:p>
            <a:r>
              <a:rPr lang="en-GB" sz="1100" dirty="0" err="1" smtClean="0"/>
              <a:t>heappush</a:t>
            </a:r>
            <a:r>
              <a:rPr lang="en-GB" sz="1100" dirty="0" smtClean="0"/>
              <a:t>(heap,2)</a:t>
            </a:r>
          </a:p>
          <a:p>
            <a:r>
              <a:rPr lang="en-GB" sz="1100" dirty="0" smtClean="0"/>
              <a:t> </a:t>
            </a:r>
          </a:p>
          <a:p>
            <a:r>
              <a:rPr lang="en-GB" sz="1100" dirty="0" smtClean="0"/>
              <a:t># printing the value of minimum element</a:t>
            </a:r>
          </a:p>
          <a:p>
            <a:r>
              <a:rPr lang="en-GB" sz="1100" dirty="0" smtClean="0"/>
              <a:t>print("Head value of heap : "+</a:t>
            </a:r>
            <a:r>
              <a:rPr lang="en-GB" sz="1100" dirty="0" err="1" smtClean="0"/>
              <a:t>str</a:t>
            </a:r>
            <a:r>
              <a:rPr lang="en-GB" sz="1100" dirty="0" smtClean="0"/>
              <a:t>(heap[0]))</a:t>
            </a:r>
          </a:p>
          <a:p>
            <a:r>
              <a:rPr lang="en-GB" sz="1100" dirty="0" smtClean="0"/>
              <a:t> </a:t>
            </a:r>
          </a:p>
          <a:p>
            <a:r>
              <a:rPr lang="en-GB" sz="1100" dirty="0" smtClean="0"/>
              <a:t># printing the elements of the heap</a:t>
            </a:r>
          </a:p>
          <a:p>
            <a:r>
              <a:rPr lang="en-GB" sz="1100" dirty="0" smtClean="0"/>
              <a:t>print("The heap elements : ")</a:t>
            </a:r>
          </a:p>
          <a:p>
            <a:r>
              <a:rPr lang="en-GB" sz="1100" dirty="0" smtClean="0"/>
              <a:t>for </a:t>
            </a:r>
            <a:r>
              <a:rPr lang="en-GB" sz="1100" dirty="0" err="1" smtClean="0"/>
              <a:t>i</a:t>
            </a:r>
            <a:r>
              <a:rPr lang="en-GB" sz="1100" dirty="0" smtClean="0"/>
              <a:t> in heap:</a:t>
            </a:r>
          </a:p>
          <a:p>
            <a:r>
              <a:rPr lang="en-GB" sz="1100" dirty="0" smtClean="0"/>
              <a:t>    print(</a:t>
            </a:r>
            <a:r>
              <a:rPr lang="en-GB" sz="1100" dirty="0" err="1" smtClean="0"/>
              <a:t>i</a:t>
            </a:r>
            <a:r>
              <a:rPr lang="en-GB" sz="1100" dirty="0" smtClean="0"/>
              <a:t>, end = ' ')</a:t>
            </a:r>
          </a:p>
          <a:p>
            <a:r>
              <a:rPr lang="en-GB" sz="1100" dirty="0" smtClean="0"/>
              <a:t>print("\n")</a:t>
            </a:r>
          </a:p>
          <a:p>
            <a:r>
              <a:rPr lang="en-GB" sz="1100" dirty="0" smtClean="0"/>
              <a:t> </a:t>
            </a:r>
          </a:p>
          <a:p>
            <a:r>
              <a:rPr lang="en-GB" sz="1100" dirty="0" smtClean="0"/>
              <a:t>element = </a:t>
            </a:r>
            <a:r>
              <a:rPr lang="en-GB" sz="1100" dirty="0" err="1" smtClean="0"/>
              <a:t>heappop</a:t>
            </a:r>
            <a:r>
              <a:rPr lang="en-GB" sz="1100" dirty="0" smtClean="0"/>
              <a:t>(heap)</a:t>
            </a:r>
          </a:p>
          <a:p>
            <a:r>
              <a:rPr lang="en-GB" sz="1100" dirty="0" smtClean="0"/>
              <a:t> </a:t>
            </a:r>
          </a:p>
          <a:p>
            <a:r>
              <a:rPr lang="en-GB" sz="1100" dirty="0" smtClean="0"/>
              <a:t># printing the elements of the heap</a:t>
            </a:r>
          </a:p>
          <a:p>
            <a:r>
              <a:rPr lang="en-GB" sz="1100" dirty="0" smtClean="0"/>
              <a:t>print("The heap elements : ")</a:t>
            </a:r>
          </a:p>
          <a:p>
            <a:r>
              <a:rPr lang="en-GB" sz="1100" dirty="0" smtClean="0"/>
              <a:t>for </a:t>
            </a:r>
            <a:r>
              <a:rPr lang="en-GB" sz="1100" dirty="0" err="1" smtClean="0"/>
              <a:t>i</a:t>
            </a:r>
            <a:r>
              <a:rPr lang="en-GB" sz="1100" dirty="0" smtClean="0"/>
              <a:t> in heap:</a:t>
            </a:r>
          </a:p>
          <a:p>
            <a:r>
              <a:rPr lang="en-GB" sz="1100" dirty="0" smtClean="0"/>
              <a:t>    print(</a:t>
            </a:r>
            <a:r>
              <a:rPr lang="en-GB" sz="1100" dirty="0" err="1" smtClean="0"/>
              <a:t>i</a:t>
            </a:r>
            <a:r>
              <a:rPr lang="en-GB" sz="1100" dirty="0" smtClean="0"/>
              <a:t>, end = ' ')</a:t>
            </a:r>
          </a:p>
          <a:p>
            <a:endParaRPr lang="en-GB" sz="1100" dirty="0" smtClean="0"/>
          </a:p>
          <a:p>
            <a:endParaRPr lang="en-US" sz="1100" dirty="0"/>
          </a:p>
        </p:txBody>
      </p:sp>
      <p:sp>
        <p:nvSpPr>
          <p:cNvPr id="7" name="Rectangle 6"/>
          <p:cNvSpPr/>
          <p:nvPr/>
        </p:nvSpPr>
        <p:spPr>
          <a:xfrm>
            <a:off x="3352800" y="1524000"/>
            <a:ext cx="3200400" cy="495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100" b="1" dirty="0" smtClean="0">
                <a:solidFill>
                  <a:srgbClr val="FF0000"/>
                </a:solidFill>
              </a:rPr>
              <a:t>#</a:t>
            </a:r>
            <a:r>
              <a:rPr lang="en-GB" sz="1100" b="1" dirty="0" err="1" smtClean="0">
                <a:solidFill>
                  <a:srgbClr val="FF0000"/>
                </a:solidFill>
              </a:rPr>
              <a:t>maxheap</a:t>
            </a:r>
            <a:r>
              <a:rPr lang="en-GB" sz="1100" b="1" dirty="0" smtClean="0">
                <a:solidFill>
                  <a:srgbClr val="FF0000"/>
                </a:solidFill>
              </a:rPr>
              <a:t> (using Library function)</a:t>
            </a:r>
          </a:p>
          <a:p>
            <a:r>
              <a:rPr lang="en-GB" sz="1100" dirty="0" smtClean="0">
                <a:solidFill>
                  <a:schemeClr val="bg1"/>
                </a:solidFill>
              </a:rPr>
              <a:t>from </a:t>
            </a:r>
            <a:r>
              <a:rPr lang="en-GB" sz="1100" dirty="0" err="1" smtClean="0">
                <a:solidFill>
                  <a:schemeClr val="bg1"/>
                </a:solidFill>
              </a:rPr>
              <a:t>heapq</a:t>
            </a:r>
            <a:r>
              <a:rPr lang="en-GB" sz="1100" dirty="0" smtClean="0">
                <a:solidFill>
                  <a:schemeClr val="bg1"/>
                </a:solidFill>
              </a:rPr>
              <a:t> import </a:t>
            </a:r>
            <a:r>
              <a:rPr lang="en-GB" sz="1100" dirty="0" err="1" smtClean="0">
                <a:solidFill>
                  <a:schemeClr val="bg1"/>
                </a:solidFill>
              </a:rPr>
              <a:t>heapify</a:t>
            </a:r>
            <a:r>
              <a:rPr lang="en-GB" sz="1100" dirty="0" smtClean="0">
                <a:solidFill>
                  <a:schemeClr val="bg1"/>
                </a:solidFill>
              </a:rPr>
              <a:t>, </a:t>
            </a:r>
            <a:r>
              <a:rPr lang="en-GB" sz="1100" dirty="0" err="1" smtClean="0">
                <a:solidFill>
                  <a:schemeClr val="bg1"/>
                </a:solidFill>
              </a:rPr>
              <a:t>heappush</a:t>
            </a:r>
            <a:r>
              <a:rPr lang="en-GB" sz="1100" dirty="0" smtClean="0">
                <a:solidFill>
                  <a:schemeClr val="bg1"/>
                </a:solidFill>
              </a:rPr>
              <a:t>, </a:t>
            </a:r>
            <a:r>
              <a:rPr lang="en-GB" sz="1100" dirty="0" err="1" smtClean="0">
                <a:solidFill>
                  <a:schemeClr val="bg1"/>
                </a:solidFill>
              </a:rPr>
              <a:t>heappop</a:t>
            </a:r>
            <a:endParaRPr lang="en-GB" sz="1100" dirty="0" smtClean="0">
              <a:solidFill>
                <a:schemeClr val="bg1"/>
              </a:solidFill>
            </a:endParaRPr>
          </a:p>
          <a:p>
            <a:r>
              <a:rPr lang="en-GB" sz="1100" dirty="0" smtClean="0">
                <a:solidFill>
                  <a:schemeClr val="bg1"/>
                </a:solidFill>
              </a:rPr>
              <a:t> </a:t>
            </a:r>
          </a:p>
          <a:p>
            <a:r>
              <a:rPr lang="en-GB" sz="1100" dirty="0" smtClean="0">
                <a:solidFill>
                  <a:schemeClr val="bg1"/>
                </a:solidFill>
              </a:rPr>
              <a:t># Creating empty heap</a:t>
            </a:r>
          </a:p>
          <a:p>
            <a:r>
              <a:rPr lang="en-GB" sz="1100" dirty="0" smtClean="0">
                <a:solidFill>
                  <a:schemeClr val="bg1"/>
                </a:solidFill>
              </a:rPr>
              <a:t>heap = []</a:t>
            </a:r>
          </a:p>
          <a:p>
            <a:r>
              <a:rPr lang="en-GB" sz="1100" dirty="0" err="1" smtClean="0">
                <a:solidFill>
                  <a:schemeClr val="bg1"/>
                </a:solidFill>
              </a:rPr>
              <a:t>heapify</a:t>
            </a:r>
            <a:r>
              <a:rPr lang="en-GB" sz="1100" dirty="0" smtClean="0">
                <a:solidFill>
                  <a:schemeClr val="bg1"/>
                </a:solidFill>
              </a:rPr>
              <a:t>(heap)</a:t>
            </a:r>
          </a:p>
          <a:p>
            <a:r>
              <a:rPr lang="en-GB" sz="1100" dirty="0" smtClean="0">
                <a:solidFill>
                  <a:schemeClr val="bg1"/>
                </a:solidFill>
              </a:rPr>
              <a:t> </a:t>
            </a:r>
          </a:p>
          <a:p>
            <a:r>
              <a:rPr lang="en-GB" sz="1100" dirty="0" smtClean="0">
                <a:solidFill>
                  <a:schemeClr val="bg1"/>
                </a:solidFill>
              </a:rPr>
              <a:t># Adding items to the heap using </a:t>
            </a:r>
            <a:r>
              <a:rPr lang="en-GB" sz="1100" dirty="0" err="1" smtClean="0">
                <a:solidFill>
                  <a:schemeClr val="bg1"/>
                </a:solidFill>
              </a:rPr>
              <a:t>heappush</a:t>
            </a:r>
            <a:r>
              <a:rPr lang="en-GB" sz="1100" dirty="0" smtClean="0">
                <a:solidFill>
                  <a:schemeClr val="bg1"/>
                </a:solidFill>
              </a:rPr>
              <a:t> function</a:t>
            </a:r>
          </a:p>
          <a:p>
            <a:r>
              <a:rPr lang="en-GB" sz="1100" dirty="0" err="1" smtClean="0">
                <a:solidFill>
                  <a:schemeClr val="bg1"/>
                </a:solidFill>
              </a:rPr>
              <a:t>heappush</a:t>
            </a:r>
            <a:r>
              <a:rPr lang="en-GB" sz="1100" dirty="0" smtClean="0">
                <a:solidFill>
                  <a:schemeClr val="bg1"/>
                </a:solidFill>
              </a:rPr>
              <a:t>(heap,-1 * 10)</a:t>
            </a:r>
          </a:p>
          <a:p>
            <a:r>
              <a:rPr lang="en-GB" sz="1100" dirty="0" err="1" smtClean="0">
                <a:solidFill>
                  <a:schemeClr val="bg1"/>
                </a:solidFill>
              </a:rPr>
              <a:t>heappush</a:t>
            </a:r>
            <a:r>
              <a:rPr lang="en-GB" sz="1100" dirty="0" smtClean="0">
                <a:solidFill>
                  <a:schemeClr val="bg1"/>
                </a:solidFill>
              </a:rPr>
              <a:t>(heap,-1 * 5)</a:t>
            </a:r>
          </a:p>
          <a:p>
            <a:r>
              <a:rPr lang="en-GB" sz="1100" dirty="0" err="1" smtClean="0">
                <a:solidFill>
                  <a:schemeClr val="bg1"/>
                </a:solidFill>
              </a:rPr>
              <a:t>heappush</a:t>
            </a:r>
            <a:r>
              <a:rPr lang="en-GB" sz="1100" dirty="0" smtClean="0">
                <a:solidFill>
                  <a:schemeClr val="bg1"/>
                </a:solidFill>
              </a:rPr>
              <a:t>(heap,-1 * 20)</a:t>
            </a:r>
          </a:p>
          <a:p>
            <a:r>
              <a:rPr lang="en-GB" sz="1100" dirty="0" err="1" smtClean="0">
                <a:solidFill>
                  <a:schemeClr val="bg1"/>
                </a:solidFill>
              </a:rPr>
              <a:t>heappush</a:t>
            </a:r>
            <a:r>
              <a:rPr lang="en-GB" sz="1100" dirty="0" smtClean="0">
                <a:solidFill>
                  <a:schemeClr val="bg1"/>
                </a:solidFill>
              </a:rPr>
              <a:t>(heap, -1 * 400)</a:t>
            </a:r>
          </a:p>
          <a:p>
            <a:r>
              <a:rPr lang="en-GB" sz="1100" dirty="0" err="1" smtClean="0">
                <a:solidFill>
                  <a:schemeClr val="bg1"/>
                </a:solidFill>
              </a:rPr>
              <a:t>heappush</a:t>
            </a:r>
            <a:r>
              <a:rPr lang="en-GB" sz="1100" dirty="0" smtClean="0">
                <a:solidFill>
                  <a:schemeClr val="bg1"/>
                </a:solidFill>
              </a:rPr>
              <a:t>(heap,-1 * 2)</a:t>
            </a:r>
          </a:p>
          <a:p>
            <a:r>
              <a:rPr lang="en-GB" sz="1100" dirty="0" smtClean="0">
                <a:solidFill>
                  <a:schemeClr val="bg1"/>
                </a:solidFill>
              </a:rPr>
              <a:t> </a:t>
            </a:r>
          </a:p>
          <a:p>
            <a:r>
              <a:rPr lang="en-GB" sz="1100" dirty="0" smtClean="0">
                <a:solidFill>
                  <a:schemeClr val="bg1"/>
                </a:solidFill>
              </a:rPr>
              <a:t># printing the value of minimum element</a:t>
            </a:r>
          </a:p>
          <a:p>
            <a:r>
              <a:rPr lang="en-GB" sz="1100" dirty="0" smtClean="0">
                <a:solidFill>
                  <a:schemeClr val="bg1"/>
                </a:solidFill>
              </a:rPr>
              <a:t>print("Head value of heap : "+</a:t>
            </a:r>
            <a:r>
              <a:rPr lang="en-GB" sz="1100" dirty="0" err="1" smtClean="0">
                <a:solidFill>
                  <a:schemeClr val="bg1"/>
                </a:solidFill>
              </a:rPr>
              <a:t>str</a:t>
            </a:r>
            <a:r>
              <a:rPr lang="en-GB" sz="1100" dirty="0" smtClean="0">
                <a:solidFill>
                  <a:schemeClr val="bg1"/>
                </a:solidFill>
              </a:rPr>
              <a:t>(-1 * heap[0]))</a:t>
            </a:r>
          </a:p>
          <a:p>
            <a:r>
              <a:rPr lang="en-GB" sz="1100" dirty="0" smtClean="0">
                <a:solidFill>
                  <a:schemeClr val="bg1"/>
                </a:solidFill>
              </a:rPr>
              <a:t> </a:t>
            </a:r>
          </a:p>
          <a:p>
            <a:r>
              <a:rPr lang="en-GB" sz="1100" dirty="0" smtClean="0">
                <a:solidFill>
                  <a:schemeClr val="bg1"/>
                </a:solidFill>
              </a:rPr>
              <a:t># printing the elements of the heap</a:t>
            </a:r>
          </a:p>
          <a:p>
            <a:r>
              <a:rPr lang="en-GB" sz="1100" dirty="0" smtClean="0">
                <a:solidFill>
                  <a:schemeClr val="bg1"/>
                </a:solidFill>
              </a:rPr>
              <a:t>print("The heap elements : ")</a:t>
            </a:r>
          </a:p>
          <a:p>
            <a:r>
              <a:rPr lang="en-GB" sz="1100" dirty="0" smtClean="0">
                <a:solidFill>
                  <a:schemeClr val="bg1"/>
                </a:solidFill>
              </a:rPr>
              <a:t>for </a:t>
            </a:r>
            <a:r>
              <a:rPr lang="en-GB" sz="1100" dirty="0" err="1" smtClean="0">
                <a:solidFill>
                  <a:schemeClr val="bg1"/>
                </a:solidFill>
              </a:rPr>
              <a:t>i</a:t>
            </a:r>
            <a:r>
              <a:rPr lang="en-GB" sz="1100" dirty="0" smtClean="0">
                <a:solidFill>
                  <a:schemeClr val="bg1"/>
                </a:solidFill>
              </a:rPr>
              <a:t> in heap:</a:t>
            </a:r>
          </a:p>
          <a:p>
            <a:r>
              <a:rPr lang="en-GB" sz="1100" dirty="0" smtClean="0">
                <a:solidFill>
                  <a:schemeClr val="bg1"/>
                </a:solidFill>
              </a:rPr>
              <a:t>    print(-1 * </a:t>
            </a:r>
            <a:r>
              <a:rPr lang="en-GB" sz="1100" dirty="0" err="1" smtClean="0">
                <a:solidFill>
                  <a:schemeClr val="bg1"/>
                </a:solidFill>
              </a:rPr>
              <a:t>i</a:t>
            </a:r>
            <a:r>
              <a:rPr lang="en-GB" sz="1100" dirty="0" smtClean="0">
                <a:solidFill>
                  <a:schemeClr val="bg1"/>
                </a:solidFill>
              </a:rPr>
              <a:t>, end = ' ')</a:t>
            </a:r>
          </a:p>
          <a:p>
            <a:r>
              <a:rPr lang="en-GB" sz="1100" dirty="0" smtClean="0">
                <a:solidFill>
                  <a:schemeClr val="bg1"/>
                </a:solidFill>
              </a:rPr>
              <a:t>print("\n")</a:t>
            </a:r>
          </a:p>
          <a:p>
            <a:r>
              <a:rPr lang="en-GB" sz="1100" dirty="0" smtClean="0">
                <a:solidFill>
                  <a:schemeClr val="bg1"/>
                </a:solidFill>
              </a:rPr>
              <a:t> </a:t>
            </a:r>
          </a:p>
          <a:p>
            <a:r>
              <a:rPr lang="en-GB" sz="1100" dirty="0" smtClean="0">
                <a:solidFill>
                  <a:schemeClr val="bg1"/>
                </a:solidFill>
              </a:rPr>
              <a:t>element = </a:t>
            </a:r>
            <a:r>
              <a:rPr lang="en-GB" sz="1100" dirty="0" err="1" smtClean="0">
                <a:solidFill>
                  <a:schemeClr val="bg1"/>
                </a:solidFill>
              </a:rPr>
              <a:t>heappop</a:t>
            </a:r>
            <a:r>
              <a:rPr lang="en-GB" sz="1100" dirty="0" smtClean="0">
                <a:solidFill>
                  <a:schemeClr val="bg1"/>
                </a:solidFill>
              </a:rPr>
              <a:t>(heap)</a:t>
            </a:r>
          </a:p>
          <a:p>
            <a:r>
              <a:rPr lang="en-GB" sz="1100" dirty="0" smtClean="0">
                <a:solidFill>
                  <a:schemeClr val="bg1"/>
                </a:solidFill>
              </a:rPr>
              <a:t> </a:t>
            </a:r>
          </a:p>
          <a:p>
            <a:r>
              <a:rPr lang="en-GB" sz="1100" dirty="0" smtClean="0">
                <a:solidFill>
                  <a:schemeClr val="bg1"/>
                </a:solidFill>
              </a:rPr>
              <a:t># printing the elements of the heap</a:t>
            </a:r>
          </a:p>
          <a:p>
            <a:r>
              <a:rPr lang="en-GB" sz="1100" dirty="0" smtClean="0">
                <a:solidFill>
                  <a:schemeClr val="bg1"/>
                </a:solidFill>
              </a:rPr>
              <a:t>print("The heap elements : ")</a:t>
            </a:r>
          </a:p>
          <a:p>
            <a:r>
              <a:rPr lang="en-GB" sz="1100" dirty="0" smtClean="0">
                <a:solidFill>
                  <a:schemeClr val="bg1"/>
                </a:solidFill>
              </a:rPr>
              <a:t>for </a:t>
            </a:r>
            <a:r>
              <a:rPr lang="en-GB" sz="1100" dirty="0" err="1" smtClean="0">
                <a:solidFill>
                  <a:schemeClr val="bg1"/>
                </a:solidFill>
              </a:rPr>
              <a:t>i</a:t>
            </a:r>
            <a:r>
              <a:rPr lang="en-GB" sz="1100" dirty="0" smtClean="0">
                <a:solidFill>
                  <a:schemeClr val="bg1"/>
                </a:solidFill>
              </a:rPr>
              <a:t> in heap:</a:t>
            </a:r>
          </a:p>
          <a:p>
            <a:r>
              <a:rPr lang="en-GB" sz="1100" dirty="0" smtClean="0">
                <a:solidFill>
                  <a:schemeClr val="bg1"/>
                </a:solidFill>
              </a:rPr>
              <a:t>    print(-1 * </a:t>
            </a:r>
            <a:r>
              <a:rPr lang="en-GB" sz="1100" dirty="0" err="1" smtClean="0">
                <a:solidFill>
                  <a:schemeClr val="bg1"/>
                </a:solidFill>
              </a:rPr>
              <a:t>i</a:t>
            </a:r>
            <a:r>
              <a:rPr lang="en-GB" sz="1100" dirty="0" smtClean="0">
                <a:solidFill>
                  <a:schemeClr val="bg1"/>
                </a:solidFill>
              </a:rPr>
              <a:t>, end = ' ')</a:t>
            </a:r>
          </a:p>
        </p:txBody>
      </p:sp>
      <p:pic>
        <p:nvPicPr>
          <p:cNvPr id="8" name="Picture 7" descr="Untitled5.png"/>
          <p:cNvPicPr>
            <a:picLocks noChangeAspect="1"/>
          </p:cNvPicPr>
          <p:nvPr/>
        </p:nvPicPr>
        <p:blipFill>
          <a:blip r:embed="rId3"/>
          <a:stretch>
            <a:fillRect/>
          </a:stretch>
        </p:blipFill>
        <p:spPr>
          <a:xfrm>
            <a:off x="6629400" y="1524000"/>
            <a:ext cx="2514600" cy="41910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lgn="ctr">
              <a:buNone/>
            </a:pPr>
            <a:r>
              <a:rPr lang="en-GB" sz="1600" b="1" u="sng" dirty="0" smtClean="0"/>
              <a:t>Greedy</a:t>
            </a:r>
          </a:p>
          <a:p>
            <a:pPr>
              <a:buNone/>
            </a:pPr>
            <a:r>
              <a:rPr lang="en-GB" sz="1200" b="1" dirty="0" smtClean="0"/>
              <a:t>Greedy algorithms</a:t>
            </a:r>
            <a:r>
              <a:rPr lang="en-GB" sz="1200" dirty="0" smtClean="0"/>
              <a:t> (Solve Optimization Problem(May or May not be true) ) aim to make the </a:t>
            </a:r>
            <a:r>
              <a:rPr lang="en-GB" sz="1200" b="1" dirty="0" smtClean="0">
                <a:solidFill>
                  <a:srgbClr val="FF0000"/>
                </a:solidFill>
              </a:rPr>
              <a:t>optimal choice </a:t>
            </a:r>
            <a:r>
              <a:rPr lang="en-GB" sz="1200" dirty="0" smtClean="0"/>
              <a:t>at that given moment. Each step it chooses the optimal choice, without knowing the future. It attempts to find the globally optimal way to solve the entire problem using this method.</a:t>
            </a:r>
          </a:p>
          <a:p>
            <a:pPr>
              <a:buNone/>
            </a:pPr>
            <a:endParaRPr lang="en-GB" sz="1200" dirty="0" smtClean="0"/>
          </a:p>
          <a:p>
            <a:pPr>
              <a:buNone/>
            </a:pPr>
            <a:endParaRPr lang="en-GB" sz="1200" dirty="0" smtClean="0"/>
          </a:p>
          <a:p>
            <a:pPr>
              <a:buNone/>
            </a:pPr>
            <a:endParaRPr lang="en-GB" sz="1200" dirty="0" smtClean="0"/>
          </a:p>
          <a:p>
            <a:pPr>
              <a:buNone/>
            </a:pPr>
            <a:endParaRPr lang="en-GB" sz="1200" dirty="0" smtClean="0"/>
          </a:p>
          <a:p>
            <a:pPr>
              <a:buNone/>
            </a:pPr>
            <a:endParaRPr lang="en-GB" sz="1200" dirty="0" smtClean="0"/>
          </a:p>
          <a:p>
            <a:pPr>
              <a:buNone/>
            </a:pPr>
            <a:endParaRPr lang="en-GB" sz="1200" dirty="0" smtClean="0"/>
          </a:p>
          <a:p>
            <a:pPr>
              <a:buNone/>
            </a:pPr>
            <a:endParaRPr lang="en-GB" sz="1200" dirty="0" smtClean="0"/>
          </a:p>
          <a:p>
            <a:pPr>
              <a:buNone/>
            </a:pPr>
            <a:endParaRPr lang="en-GB" sz="1200" dirty="0" smtClean="0"/>
          </a:p>
          <a:p>
            <a:pPr>
              <a:buNone/>
            </a:pPr>
            <a:endParaRPr lang="en-GB" sz="1200" dirty="0" smtClean="0"/>
          </a:p>
          <a:p>
            <a:pPr>
              <a:buNone/>
            </a:pPr>
            <a:endParaRPr lang="en-GB" sz="1200" dirty="0" smtClean="0"/>
          </a:p>
          <a:p>
            <a:pPr>
              <a:buNone/>
            </a:pPr>
            <a:endParaRPr lang="en-GB" sz="1200" dirty="0" smtClean="0"/>
          </a:p>
          <a:p>
            <a:pPr>
              <a:buNone/>
            </a:pPr>
            <a:endParaRPr lang="en-GB" sz="1200" dirty="0" smtClean="0"/>
          </a:p>
          <a:p>
            <a:pPr>
              <a:buNone/>
            </a:pPr>
            <a:endParaRPr lang="en-GB" sz="1200" dirty="0" smtClean="0"/>
          </a:p>
          <a:p>
            <a:pPr>
              <a:buNone/>
            </a:pPr>
            <a:r>
              <a:rPr lang="en-GB" sz="1400" b="1" dirty="0" smtClean="0"/>
              <a:t>Dynamic Programming</a:t>
            </a:r>
            <a:r>
              <a:rPr lang="en-GB" sz="1400" dirty="0" smtClean="0"/>
              <a:t> (Solve Optimization Problem(always</a:t>
            </a:r>
          </a:p>
          <a:p>
            <a:pPr>
              <a:buNone/>
            </a:pPr>
            <a:r>
              <a:rPr lang="en-GB" sz="1400" dirty="0" smtClean="0"/>
              <a:t> provide optimal answer)</a:t>
            </a:r>
            <a:r>
              <a:rPr lang="en-GB" sz="1400" b="1" dirty="0" smtClean="0"/>
              <a:t> -&gt;</a:t>
            </a:r>
            <a:r>
              <a:rPr lang="en-GB" sz="1400" dirty="0" smtClean="0"/>
              <a:t>it divide the problem into series of </a:t>
            </a:r>
          </a:p>
          <a:p>
            <a:pPr>
              <a:buNone/>
            </a:pPr>
            <a:r>
              <a:rPr lang="en-GB" sz="1100" b="1" dirty="0" smtClean="0"/>
              <a:t>overlapping sub problems .</a:t>
            </a:r>
          </a:p>
          <a:p>
            <a:pPr>
              <a:buNone/>
            </a:pPr>
            <a:r>
              <a:rPr lang="en-GB" sz="1100" b="1" dirty="0" smtClean="0">
                <a:solidFill>
                  <a:srgbClr val="C00000"/>
                </a:solidFill>
              </a:rPr>
              <a:t>Difference Divide &amp; concur and Dynamic Programming -&gt;</a:t>
            </a:r>
          </a:p>
          <a:p>
            <a:pPr>
              <a:buNone/>
            </a:pPr>
            <a:r>
              <a:rPr lang="en-GB" sz="1200" dirty="0" smtClean="0"/>
              <a:t>Divide &amp; concur do not repeated the sub-problems but Dynamic </a:t>
            </a:r>
          </a:p>
          <a:p>
            <a:pPr>
              <a:buNone/>
            </a:pPr>
            <a:r>
              <a:rPr lang="en-GB" sz="1200" dirty="0" smtClean="0"/>
              <a:t>Programming Repeat the Sub-problems .</a:t>
            </a:r>
          </a:p>
        </p:txBody>
      </p:sp>
      <p:pic>
        <p:nvPicPr>
          <p:cNvPr id="4" name="Picture 3" descr="Untitled6.png"/>
          <p:cNvPicPr>
            <a:picLocks noChangeAspect="1"/>
          </p:cNvPicPr>
          <p:nvPr/>
        </p:nvPicPr>
        <p:blipFill>
          <a:blip r:embed="rId2"/>
          <a:stretch>
            <a:fillRect/>
          </a:stretch>
        </p:blipFill>
        <p:spPr>
          <a:xfrm>
            <a:off x="0" y="685800"/>
            <a:ext cx="3276600" cy="2667000"/>
          </a:xfrm>
          <a:prstGeom prst="rect">
            <a:avLst/>
          </a:prstGeom>
        </p:spPr>
      </p:pic>
      <p:pic>
        <p:nvPicPr>
          <p:cNvPr id="23554" name="Picture 2" descr="C:\Users\EASY\Desktop\xlck8z42EM-greedy-search-path-example.gif"/>
          <p:cNvPicPr>
            <a:picLocks noChangeAspect="1" noChangeArrowheads="1" noCrop="1"/>
          </p:cNvPicPr>
          <p:nvPr/>
        </p:nvPicPr>
        <p:blipFill>
          <a:blip r:embed="rId3"/>
          <a:srcRect/>
          <a:stretch>
            <a:fillRect/>
          </a:stretch>
        </p:blipFill>
        <p:spPr bwMode="auto">
          <a:xfrm>
            <a:off x="3200400" y="914400"/>
            <a:ext cx="2857500" cy="1714500"/>
          </a:xfrm>
          <a:prstGeom prst="rect">
            <a:avLst/>
          </a:prstGeom>
          <a:noFill/>
        </p:spPr>
      </p:pic>
      <p:sp>
        <p:nvSpPr>
          <p:cNvPr id="7" name="Rectangle 6"/>
          <p:cNvSpPr/>
          <p:nvPr/>
        </p:nvSpPr>
        <p:spPr>
          <a:xfrm>
            <a:off x="6096000" y="762000"/>
            <a:ext cx="3048000" cy="2514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300" b="1" dirty="0" smtClean="0">
                <a:solidFill>
                  <a:srgbClr val="FF0000"/>
                </a:solidFill>
              </a:rPr>
              <a:t> Greedy approach. Here is a list of few of them −</a:t>
            </a:r>
          </a:p>
          <a:p>
            <a:r>
              <a:rPr lang="en-US" sz="1300" dirty="0" smtClean="0"/>
              <a:t>1.Travelling Salesman Problem</a:t>
            </a:r>
          </a:p>
          <a:p>
            <a:r>
              <a:rPr lang="en-US" sz="1300" dirty="0" smtClean="0"/>
              <a:t>2.Prim's Minimal Spanning Tree Algorithm</a:t>
            </a:r>
          </a:p>
          <a:p>
            <a:r>
              <a:rPr lang="en-US" sz="1300" dirty="0" smtClean="0"/>
              <a:t>3.Kruskal's Minimal Spanning Tree Algorithm</a:t>
            </a:r>
          </a:p>
          <a:p>
            <a:r>
              <a:rPr lang="en-US" sz="1300" dirty="0" smtClean="0"/>
              <a:t>4.Dijkstra's Minimal Spanning Tree Algorithm</a:t>
            </a:r>
          </a:p>
          <a:p>
            <a:r>
              <a:rPr lang="en-US" sz="1300" dirty="0" smtClean="0"/>
              <a:t>5.Graph - Map Coloring</a:t>
            </a:r>
          </a:p>
          <a:p>
            <a:r>
              <a:rPr lang="en-US" sz="1300" dirty="0" smtClean="0"/>
              <a:t>6.Graph - Vertex Cover</a:t>
            </a:r>
          </a:p>
          <a:p>
            <a:r>
              <a:rPr lang="en-US" sz="1300" dirty="0" smtClean="0"/>
              <a:t>7.Knapsack Problem</a:t>
            </a:r>
          </a:p>
          <a:p>
            <a:r>
              <a:rPr lang="en-US" sz="1300" dirty="0" smtClean="0"/>
              <a:t>8.Job Scheduling Problem</a:t>
            </a:r>
          </a:p>
          <a:p>
            <a:endParaRPr lang="en-US" sz="1300" dirty="0"/>
          </a:p>
        </p:txBody>
      </p:sp>
      <p:pic>
        <p:nvPicPr>
          <p:cNvPr id="9" name="Picture 8" descr="Untitled7.png"/>
          <p:cNvPicPr>
            <a:picLocks noChangeAspect="1"/>
          </p:cNvPicPr>
          <p:nvPr/>
        </p:nvPicPr>
        <p:blipFill>
          <a:blip r:embed="rId4"/>
          <a:stretch>
            <a:fillRect/>
          </a:stretch>
        </p:blipFill>
        <p:spPr>
          <a:xfrm>
            <a:off x="4800600" y="3352800"/>
            <a:ext cx="4343400" cy="3505200"/>
          </a:xfrm>
          <a:prstGeom prst="rect">
            <a:avLst/>
          </a:prstGeom>
        </p:spPr>
      </p:pic>
      <p:sp>
        <p:nvSpPr>
          <p:cNvPr id="10" name="Rectangle 9"/>
          <p:cNvSpPr/>
          <p:nvPr/>
        </p:nvSpPr>
        <p:spPr>
          <a:xfrm>
            <a:off x="76200" y="5181600"/>
            <a:ext cx="4572000" cy="167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200" dirty="0" smtClean="0"/>
              <a:t>Dynamic Programming is mainly an optimization over </a:t>
            </a:r>
            <a:r>
              <a:rPr lang="en-GB" sz="1200" b="1" dirty="0" smtClean="0">
                <a:solidFill>
                  <a:srgbClr val="FFFF00"/>
                </a:solidFill>
              </a:rPr>
              <a:t>plain recursion. </a:t>
            </a:r>
            <a:r>
              <a:rPr lang="en-GB" sz="1200" dirty="0" smtClean="0"/>
              <a:t>Wherever we see a recursive solution that has repeated calls for same inputs, we can optimize it using Dynamic Programming. The idea is to simply store the results of sub problems, so that we do not have to re-compute them when needed later.</a:t>
            </a:r>
          </a:p>
          <a:p>
            <a:endParaRPr lang="en-GB" sz="1200" dirty="0" smtClean="0"/>
          </a:p>
          <a:p>
            <a:r>
              <a:rPr lang="en-GB" sz="1200" dirty="0" smtClean="0"/>
              <a:t>Example -&gt; Factorial programme  using Recursion </a:t>
            </a:r>
            <a:endParaRPr lang="en-US" sz="120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GB" sz="1600" dirty="0" smtClean="0"/>
              <a:t>					</a:t>
            </a:r>
            <a:r>
              <a:rPr lang="en-GB" sz="1600" b="1" u="sng" dirty="0" smtClean="0">
                <a:solidFill>
                  <a:srgbClr val="FF0000"/>
                </a:solidFill>
              </a:rPr>
              <a:t>Graph</a:t>
            </a:r>
          </a:p>
          <a:p>
            <a:pPr>
              <a:buNone/>
            </a:pPr>
            <a:r>
              <a:rPr lang="en-GB" sz="1200" dirty="0" smtClean="0"/>
              <a:t>1.Graph is a non-linear data-structure</a:t>
            </a:r>
          </a:p>
          <a:p>
            <a:pPr>
              <a:buNone/>
            </a:pPr>
            <a:r>
              <a:rPr lang="en-GB" sz="1200" dirty="0" smtClean="0"/>
              <a:t>2.Graph collection of vertex(V) and edge(E)</a:t>
            </a:r>
          </a:p>
          <a:p>
            <a:pPr>
              <a:buNone/>
            </a:pPr>
            <a:r>
              <a:rPr lang="en-GB" sz="1200" dirty="0" smtClean="0"/>
              <a:t>   </a:t>
            </a:r>
          </a:p>
          <a:p>
            <a:pPr>
              <a:buNone/>
            </a:pPr>
            <a:endParaRPr lang="en-GB" sz="1200" dirty="0" smtClean="0"/>
          </a:p>
          <a:p>
            <a:pPr>
              <a:buNone/>
            </a:pPr>
            <a:endParaRPr lang="en-GB" sz="1200" dirty="0" smtClean="0"/>
          </a:p>
          <a:p>
            <a:pPr>
              <a:buNone/>
            </a:pPr>
            <a:endParaRPr lang="en-GB" sz="1200" dirty="0" smtClean="0"/>
          </a:p>
          <a:p>
            <a:pPr>
              <a:buNone/>
            </a:pPr>
            <a:endParaRPr lang="en-US" sz="1200" dirty="0"/>
          </a:p>
        </p:txBody>
      </p:sp>
      <p:pic>
        <p:nvPicPr>
          <p:cNvPr id="4" name="Picture 3" descr="undirectedgraph.png"/>
          <p:cNvPicPr>
            <a:picLocks noChangeAspect="1"/>
          </p:cNvPicPr>
          <p:nvPr/>
        </p:nvPicPr>
        <p:blipFill>
          <a:blip r:embed="rId2"/>
          <a:stretch>
            <a:fillRect/>
          </a:stretch>
        </p:blipFill>
        <p:spPr>
          <a:xfrm>
            <a:off x="4953000" y="0"/>
            <a:ext cx="3972749" cy="1615440"/>
          </a:xfrm>
          <a:prstGeom prst="rect">
            <a:avLst/>
          </a:prstGeom>
        </p:spPr>
      </p:pic>
      <p:sp>
        <p:nvSpPr>
          <p:cNvPr id="6" name="Rectangle 5"/>
          <p:cNvSpPr/>
          <p:nvPr/>
        </p:nvSpPr>
        <p:spPr>
          <a:xfrm>
            <a:off x="2895600" y="304800"/>
            <a:ext cx="1981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400" dirty="0" smtClean="0">
                <a:solidFill>
                  <a:srgbClr val="C00000"/>
                </a:solidFill>
              </a:rPr>
              <a:t>Note-&gt; </a:t>
            </a:r>
          </a:p>
          <a:p>
            <a:r>
              <a:rPr lang="en-GB" sz="1400" dirty="0" smtClean="0">
                <a:solidFill>
                  <a:srgbClr val="FFFF00"/>
                </a:solidFill>
              </a:rPr>
              <a:t>V=Order of Graph</a:t>
            </a:r>
          </a:p>
          <a:p>
            <a:r>
              <a:rPr lang="en-GB" sz="1400" dirty="0" smtClean="0">
                <a:solidFill>
                  <a:srgbClr val="FFFF00"/>
                </a:solidFill>
              </a:rPr>
              <a:t>E=Size of Graph</a:t>
            </a:r>
          </a:p>
          <a:p>
            <a:r>
              <a:rPr lang="en-GB" sz="1400" dirty="0" smtClean="0">
                <a:solidFill>
                  <a:srgbClr val="FFFF00"/>
                </a:solidFill>
              </a:rPr>
              <a:t>-&gt; Every tree is a Graph But Graph is not a tree </a:t>
            </a:r>
            <a:endParaRPr lang="en-US" sz="1400" dirty="0">
              <a:solidFill>
                <a:srgbClr val="FFFF00"/>
              </a:solidFill>
            </a:endParaRPr>
          </a:p>
        </p:txBody>
      </p:sp>
      <p:pic>
        <p:nvPicPr>
          <p:cNvPr id="7" name="Picture 6" descr="Untitled1.png"/>
          <p:cNvPicPr>
            <a:picLocks noChangeAspect="1"/>
          </p:cNvPicPr>
          <p:nvPr/>
        </p:nvPicPr>
        <p:blipFill>
          <a:blip r:embed="rId3"/>
          <a:stretch>
            <a:fillRect/>
          </a:stretch>
        </p:blipFill>
        <p:spPr>
          <a:xfrm>
            <a:off x="0" y="1447800"/>
            <a:ext cx="5181600" cy="5410200"/>
          </a:xfrm>
          <a:prstGeom prst="rect">
            <a:avLst/>
          </a:prstGeom>
        </p:spPr>
      </p:pic>
      <p:pic>
        <p:nvPicPr>
          <p:cNvPr id="8" name="Picture 7" descr="Untitledchk.png"/>
          <p:cNvPicPr>
            <a:picLocks noChangeAspect="1"/>
          </p:cNvPicPr>
          <p:nvPr/>
        </p:nvPicPr>
        <p:blipFill>
          <a:blip r:embed="rId4"/>
          <a:stretch>
            <a:fillRect/>
          </a:stretch>
        </p:blipFill>
        <p:spPr>
          <a:xfrm>
            <a:off x="5181600" y="1600200"/>
            <a:ext cx="3962400" cy="52578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lgn="ctr">
              <a:buNone/>
            </a:pPr>
            <a:r>
              <a:rPr lang="en-GB" sz="1200" b="1" dirty="0" smtClean="0">
                <a:solidFill>
                  <a:srgbClr val="002060"/>
                </a:solidFill>
              </a:rPr>
              <a:t>Graph Represent </a:t>
            </a:r>
            <a:endParaRPr lang="en-GB" sz="1200" b="1" dirty="0" smtClean="0">
              <a:solidFill>
                <a:srgbClr val="002060"/>
              </a:solidFill>
              <a:sym typeface="Wingdings" pitchFamily="2" charset="2"/>
            </a:endParaRPr>
          </a:p>
          <a:p>
            <a:pPr>
              <a:buNone/>
            </a:pPr>
            <a:r>
              <a:rPr lang="en-GB" sz="1200" b="1" dirty="0" smtClean="0">
                <a:solidFill>
                  <a:srgbClr val="002060"/>
                </a:solidFill>
                <a:sym typeface="Wingdings" pitchFamily="2" charset="2"/>
              </a:rPr>
              <a:t>there are two ways  to represent on the python graph .................................</a:t>
            </a:r>
          </a:p>
          <a:p>
            <a:pPr>
              <a:buAutoNum type="arabicPeriod"/>
            </a:pPr>
            <a:r>
              <a:rPr lang="en-GB" sz="1200" b="1" dirty="0" err="1" smtClean="0">
                <a:sym typeface="Wingdings" pitchFamily="2" charset="2"/>
              </a:rPr>
              <a:t>Adjancy</a:t>
            </a:r>
            <a:r>
              <a:rPr lang="en-GB" sz="1200" b="1" dirty="0" smtClean="0">
                <a:sym typeface="Wingdings" pitchFamily="2" charset="2"/>
              </a:rPr>
              <a:t> List  </a:t>
            </a:r>
          </a:p>
          <a:p>
            <a:pPr>
              <a:buAutoNum type="arabicPeriod"/>
            </a:pPr>
            <a:r>
              <a:rPr lang="en-GB" sz="1200" b="1" dirty="0" smtClean="0">
                <a:sym typeface="Wingdings" pitchFamily="2" charset="2"/>
              </a:rPr>
              <a:t> </a:t>
            </a:r>
            <a:r>
              <a:rPr lang="en-GB" sz="1200" b="1" dirty="0" err="1" smtClean="0">
                <a:sym typeface="Wingdings" pitchFamily="2" charset="2"/>
              </a:rPr>
              <a:t>Adjancy</a:t>
            </a:r>
            <a:r>
              <a:rPr lang="en-GB" sz="1200" b="1" dirty="0" smtClean="0">
                <a:sym typeface="Wingdings" pitchFamily="2" charset="2"/>
              </a:rPr>
              <a:t> Matrix</a:t>
            </a:r>
          </a:p>
          <a:p>
            <a:pPr>
              <a:buAutoNum type="arabicPeriod"/>
            </a:pPr>
            <a:endParaRPr lang="en-GB" sz="1200" b="1" dirty="0" smtClean="0">
              <a:sym typeface="Wingdings" pitchFamily="2" charset="2"/>
            </a:endParaRPr>
          </a:p>
          <a:p>
            <a:pPr>
              <a:buAutoNum type="arabicPeriod"/>
            </a:pPr>
            <a:endParaRPr lang="en-GB" sz="1200" b="1" dirty="0" smtClean="0">
              <a:sym typeface="Wingdings" pitchFamily="2" charset="2"/>
            </a:endParaRPr>
          </a:p>
          <a:p>
            <a:pPr>
              <a:buAutoNum type="arabicPeriod"/>
            </a:pPr>
            <a:endParaRPr lang="en-GB" sz="1200" b="1" dirty="0" smtClean="0">
              <a:sym typeface="Wingdings" pitchFamily="2" charset="2"/>
            </a:endParaRPr>
          </a:p>
          <a:p>
            <a:pPr>
              <a:buAutoNum type="arabicPeriod"/>
            </a:pPr>
            <a:endParaRPr lang="en-GB" sz="1200" b="1" dirty="0" smtClean="0">
              <a:sym typeface="Wingdings" pitchFamily="2" charset="2"/>
            </a:endParaRPr>
          </a:p>
          <a:p>
            <a:pPr>
              <a:buAutoNum type="arabicPeriod"/>
            </a:pPr>
            <a:endParaRPr lang="en-GB" sz="1200" b="1" dirty="0" smtClean="0">
              <a:sym typeface="Wingdings" pitchFamily="2" charset="2"/>
            </a:endParaRPr>
          </a:p>
          <a:p>
            <a:pPr>
              <a:buNone/>
            </a:pPr>
            <a:r>
              <a:rPr lang="en-GB" sz="1200" b="1" dirty="0" smtClean="0">
                <a:sym typeface="Wingdings" pitchFamily="2" charset="2"/>
              </a:rPr>
              <a:t>.......................................................................................................................................................................................................................</a:t>
            </a:r>
          </a:p>
          <a:p>
            <a:pPr>
              <a:buAutoNum type="arabicPeriod"/>
            </a:pPr>
            <a:r>
              <a:rPr lang="en-GB" sz="1200" b="1" dirty="0" err="1" smtClean="0">
                <a:sym typeface="Wingdings" pitchFamily="2" charset="2"/>
              </a:rPr>
              <a:t>Adjancy</a:t>
            </a:r>
            <a:r>
              <a:rPr lang="en-GB" sz="1200" b="1" dirty="0" smtClean="0">
                <a:sym typeface="Wingdings" pitchFamily="2" charset="2"/>
              </a:rPr>
              <a:t> List </a:t>
            </a:r>
          </a:p>
          <a:p>
            <a:pPr>
              <a:buNone/>
            </a:pPr>
            <a:endParaRPr lang="en-GB" sz="1200" b="1" dirty="0" smtClean="0">
              <a:sym typeface="Wingdings" pitchFamily="2" charset="2"/>
            </a:endParaRPr>
          </a:p>
          <a:p>
            <a:pPr>
              <a:buNone/>
            </a:pPr>
            <a:endParaRPr lang="en-GB" sz="1200" dirty="0" smtClean="0"/>
          </a:p>
          <a:p>
            <a:pPr>
              <a:buNone/>
            </a:pPr>
            <a:endParaRPr lang="en-GB" sz="1200" dirty="0" smtClean="0"/>
          </a:p>
          <a:p>
            <a:pPr>
              <a:buNone/>
            </a:pPr>
            <a:endParaRPr lang="en-GB" sz="1200" dirty="0" smtClean="0"/>
          </a:p>
          <a:p>
            <a:pPr>
              <a:buNone/>
            </a:pPr>
            <a:endParaRPr lang="en-GB" sz="1200" dirty="0" smtClean="0"/>
          </a:p>
          <a:p>
            <a:pPr>
              <a:buNone/>
            </a:pPr>
            <a:endParaRPr lang="en-GB" sz="1200" dirty="0" smtClean="0"/>
          </a:p>
          <a:p>
            <a:pPr>
              <a:buNone/>
            </a:pPr>
            <a:endParaRPr lang="en-GB" sz="1200" dirty="0" smtClean="0"/>
          </a:p>
          <a:p>
            <a:pPr>
              <a:buNone/>
            </a:pPr>
            <a:endParaRPr lang="en-GB" sz="1200" dirty="0" smtClean="0"/>
          </a:p>
          <a:p>
            <a:pPr>
              <a:buNone/>
            </a:pPr>
            <a:endParaRPr lang="en-GB" sz="1200" dirty="0" smtClean="0"/>
          </a:p>
          <a:p>
            <a:pPr>
              <a:buNone/>
            </a:pPr>
            <a:r>
              <a:rPr lang="en-GB" sz="1200" b="1" dirty="0" smtClean="0">
                <a:solidFill>
                  <a:srgbClr val="FF0000"/>
                </a:solidFill>
              </a:rPr>
              <a:t>Simple Program </a:t>
            </a:r>
            <a:r>
              <a:rPr lang="en-GB" sz="1200" b="1" dirty="0" err="1" smtClean="0">
                <a:solidFill>
                  <a:srgbClr val="FF0000"/>
                </a:solidFill>
              </a:rPr>
              <a:t>Adjancy</a:t>
            </a:r>
            <a:r>
              <a:rPr lang="en-GB" sz="1200" b="1" dirty="0" smtClean="0">
                <a:solidFill>
                  <a:srgbClr val="FF0000"/>
                </a:solidFill>
              </a:rPr>
              <a:t> List...</a:t>
            </a:r>
            <a:endParaRPr lang="en-US" sz="1200" b="1" dirty="0">
              <a:solidFill>
                <a:srgbClr val="FF0000"/>
              </a:solidFill>
            </a:endParaRPr>
          </a:p>
        </p:txBody>
      </p:sp>
      <p:pic>
        <p:nvPicPr>
          <p:cNvPr id="5" name="Picture 4" descr="graph1.png"/>
          <p:cNvPicPr>
            <a:picLocks noChangeAspect="1"/>
          </p:cNvPicPr>
          <p:nvPr/>
        </p:nvPicPr>
        <p:blipFill>
          <a:blip r:embed="rId2"/>
          <a:stretch>
            <a:fillRect/>
          </a:stretch>
        </p:blipFill>
        <p:spPr>
          <a:xfrm>
            <a:off x="2362200" y="533401"/>
            <a:ext cx="3049555" cy="1371600"/>
          </a:xfrm>
          <a:prstGeom prst="rect">
            <a:avLst/>
          </a:prstGeom>
        </p:spPr>
      </p:pic>
      <p:pic>
        <p:nvPicPr>
          <p:cNvPr id="6" name="Picture 5" descr="graph2.png"/>
          <p:cNvPicPr>
            <a:picLocks noChangeAspect="1"/>
          </p:cNvPicPr>
          <p:nvPr/>
        </p:nvPicPr>
        <p:blipFill>
          <a:blip r:embed="rId3"/>
          <a:stretch>
            <a:fillRect/>
          </a:stretch>
        </p:blipFill>
        <p:spPr>
          <a:xfrm>
            <a:off x="5943600" y="152400"/>
            <a:ext cx="3049555" cy="1601017"/>
          </a:xfrm>
          <a:prstGeom prst="rect">
            <a:avLst/>
          </a:prstGeom>
        </p:spPr>
      </p:pic>
      <p:pic>
        <p:nvPicPr>
          <p:cNvPr id="7" name="Picture 6" descr="adjancy list.png"/>
          <p:cNvPicPr>
            <a:picLocks noChangeAspect="1"/>
          </p:cNvPicPr>
          <p:nvPr/>
        </p:nvPicPr>
        <p:blipFill>
          <a:blip r:embed="rId4"/>
          <a:stretch>
            <a:fillRect/>
          </a:stretch>
        </p:blipFill>
        <p:spPr>
          <a:xfrm>
            <a:off x="0" y="2438400"/>
            <a:ext cx="3124200" cy="1897946"/>
          </a:xfrm>
          <a:prstGeom prst="rect">
            <a:avLst/>
          </a:prstGeom>
        </p:spPr>
      </p:pic>
      <p:sp>
        <p:nvSpPr>
          <p:cNvPr id="8" name="Rectangle 7"/>
          <p:cNvSpPr/>
          <p:nvPr/>
        </p:nvSpPr>
        <p:spPr>
          <a:xfrm>
            <a:off x="4114800" y="2209800"/>
            <a:ext cx="4800600" cy="464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100" dirty="0" err="1" smtClean="0"/>
              <a:t>all_edges</a:t>
            </a:r>
            <a:r>
              <a:rPr lang="en-US" sz="1100" dirty="0" smtClean="0"/>
              <a:t>=[("A","B"),("A","C"),("B","D"),("C","D"),("C","E"),("D","E")]</a:t>
            </a:r>
          </a:p>
          <a:p>
            <a:r>
              <a:rPr lang="en-US" sz="1100" dirty="0" smtClean="0"/>
              <a:t>class Graph:</a:t>
            </a:r>
          </a:p>
          <a:p>
            <a:r>
              <a:rPr lang="en-US" sz="1100" dirty="0" smtClean="0"/>
              <a:t>    # Initialize the matrix</a:t>
            </a:r>
          </a:p>
          <a:p>
            <a:r>
              <a:rPr lang="en-US" sz="1100" dirty="0" smtClean="0"/>
              <a:t>    def __init__(self, Nodes):</a:t>
            </a:r>
          </a:p>
          <a:p>
            <a:r>
              <a:rPr lang="en-US" sz="1100" dirty="0" smtClean="0"/>
              <a:t>        </a:t>
            </a:r>
            <a:r>
              <a:rPr lang="en-US" sz="1100" dirty="0" err="1" smtClean="0"/>
              <a:t>self.nodes</a:t>
            </a:r>
            <a:r>
              <a:rPr lang="en-US" sz="1100" dirty="0" smtClean="0"/>
              <a:t> = Nodes;</a:t>
            </a:r>
          </a:p>
          <a:p>
            <a:r>
              <a:rPr lang="en-US" sz="1100" dirty="0" smtClean="0"/>
              <a:t>        </a:t>
            </a:r>
            <a:r>
              <a:rPr lang="en-US" sz="1100" dirty="0" err="1" smtClean="0"/>
              <a:t>self.adj_list</a:t>
            </a:r>
            <a:r>
              <a:rPr lang="en-US" sz="1100" dirty="0" smtClean="0"/>
              <a:t>={}</a:t>
            </a:r>
          </a:p>
          <a:p>
            <a:r>
              <a:rPr lang="en-US" sz="1100" dirty="0" smtClean="0"/>
              <a:t>        for node in </a:t>
            </a:r>
            <a:r>
              <a:rPr lang="en-US" sz="1100" dirty="0" err="1" smtClean="0"/>
              <a:t>self.nodes</a:t>
            </a:r>
            <a:r>
              <a:rPr lang="en-US" sz="1100" dirty="0" smtClean="0"/>
              <a:t>:</a:t>
            </a:r>
          </a:p>
          <a:p>
            <a:r>
              <a:rPr lang="en-US" sz="1100" dirty="0" smtClean="0"/>
              <a:t>            </a:t>
            </a:r>
            <a:r>
              <a:rPr lang="en-US" sz="1100" dirty="0" err="1" smtClean="0"/>
              <a:t>self.adj_list</a:t>
            </a:r>
            <a:r>
              <a:rPr lang="en-US" sz="1100" dirty="0" smtClean="0"/>
              <a:t>[node]=[]</a:t>
            </a:r>
          </a:p>
          <a:p>
            <a:r>
              <a:rPr lang="en-US" sz="1100" dirty="0" smtClean="0"/>
              <a:t>        </a:t>
            </a:r>
          </a:p>
          <a:p>
            <a:r>
              <a:rPr lang="en-US" sz="1100" dirty="0" smtClean="0"/>
              <a:t>    # Add edges</a:t>
            </a:r>
          </a:p>
          <a:p>
            <a:r>
              <a:rPr lang="en-US" sz="1100" dirty="0" smtClean="0"/>
              <a:t>    def </a:t>
            </a:r>
            <a:r>
              <a:rPr lang="en-US" sz="1100" dirty="0" err="1" smtClean="0"/>
              <a:t>add_edge</a:t>
            </a:r>
            <a:r>
              <a:rPr lang="en-US" sz="1100" dirty="0" smtClean="0"/>
              <a:t>(self, u, v):</a:t>
            </a:r>
          </a:p>
          <a:p>
            <a:r>
              <a:rPr lang="en-US" sz="1100" dirty="0" smtClean="0"/>
              <a:t>        </a:t>
            </a:r>
            <a:r>
              <a:rPr lang="en-US" sz="1100" dirty="0" err="1" smtClean="0"/>
              <a:t>self.adj_list</a:t>
            </a:r>
            <a:r>
              <a:rPr lang="en-US" sz="1100" dirty="0" smtClean="0"/>
              <a:t>[u].append(v)</a:t>
            </a:r>
          </a:p>
          <a:p>
            <a:r>
              <a:rPr lang="en-US" sz="1100" dirty="0" smtClean="0"/>
              <a:t>        </a:t>
            </a:r>
            <a:r>
              <a:rPr lang="en-US" sz="1100" dirty="0" err="1" smtClean="0"/>
              <a:t>self.adj_list</a:t>
            </a:r>
            <a:r>
              <a:rPr lang="en-US" sz="1100" dirty="0" smtClean="0"/>
              <a:t>[v].append(u)</a:t>
            </a:r>
          </a:p>
          <a:p>
            <a:r>
              <a:rPr lang="en-US" sz="1100" dirty="0" smtClean="0"/>
              <a:t>  # Print the matrix</a:t>
            </a:r>
          </a:p>
          <a:p>
            <a:r>
              <a:rPr lang="en-US" sz="1100" dirty="0" smtClean="0"/>
              <a:t>    def </a:t>
            </a:r>
            <a:r>
              <a:rPr lang="en-US" sz="1100" dirty="0" err="1" smtClean="0"/>
              <a:t>print_adj_list</a:t>
            </a:r>
            <a:r>
              <a:rPr lang="en-US" sz="1100" dirty="0" smtClean="0"/>
              <a:t>(self):</a:t>
            </a:r>
          </a:p>
          <a:p>
            <a:r>
              <a:rPr lang="en-US" sz="1100" dirty="0" smtClean="0"/>
              <a:t>        for node in </a:t>
            </a:r>
            <a:r>
              <a:rPr lang="en-US" sz="1100" dirty="0" err="1" smtClean="0"/>
              <a:t>self.nodes</a:t>
            </a:r>
            <a:r>
              <a:rPr lang="en-US" sz="1100" dirty="0" smtClean="0"/>
              <a:t>:</a:t>
            </a:r>
          </a:p>
          <a:p>
            <a:r>
              <a:rPr lang="en-US" sz="1100" dirty="0" smtClean="0"/>
              <a:t>            print(node,"-&gt;",</a:t>
            </a:r>
            <a:r>
              <a:rPr lang="en-US" sz="1100" dirty="0" err="1" smtClean="0"/>
              <a:t>self.adj_list</a:t>
            </a:r>
            <a:r>
              <a:rPr lang="en-US" sz="1100" dirty="0" smtClean="0"/>
              <a:t>[node])</a:t>
            </a:r>
          </a:p>
          <a:p>
            <a:endParaRPr lang="en-US" sz="1100" dirty="0" smtClean="0"/>
          </a:p>
          <a:p>
            <a:r>
              <a:rPr lang="en-US" sz="1100" dirty="0" smtClean="0"/>
              <a:t>nodes=["A","B","C","D","E"]</a:t>
            </a:r>
          </a:p>
          <a:p>
            <a:r>
              <a:rPr lang="en-US" sz="1100" dirty="0" smtClean="0"/>
              <a:t>graph=Graph(nodes)</a:t>
            </a:r>
          </a:p>
          <a:p>
            <a:r>
              <a:rPr lang="en-US" sz="1100" dirty="0" smtClean="0"/>
              <a:t>#main vertex print</a:t>
            </a:r>
          </a:p>
          <a:p>
            <a:r>
              <a:rPr lang="en-US" sz="1100" dirty="0" err="1" smtClean="0"/>
              <a:t>graph.print_adj_list</a:t>
            </a:r>
            <a:r>
              <a:rPr lang="en-US" sz="1100" dirty="0" smtClean="0"/>
              <a:t>()</a:t>
            </a:r>
          </a:p>
          <a:p>
            <a:endParaRPr lang="en-US" sz="1100" dirty="0" smtClean="0"/>
          </a:p>
          <a:p>
            <a:r>
              <a:rPr lang="en-US" sz="1100" dirty="0" smtClean="0"/>
              <a:t>for </a:t>
            </a:r>
            <a:r>
              <a:rPr lang="en-US" sz="1100" dirty="0" err="1" smtClean="0"/>
              <a:t>u,v</a:t>
            </a:r>
            <a:r>
              <a:rPr lang="en-US" sz="1100" dirty="0" smtClean="0"/>
              <a:t> in </a:t>
            </a:r>
            <a:r>
              <a:rPr lang="en-US" sz="1100" dirty="0" err="1" smtClean="0"/>
              <a:t>all_edges</a:t>
            </a:r>
            <a:r>
              <a:rPr lang="en-US" sz="1100" dirty="0" smtClean="0"/>
              <a:t>:</a:t>
            </a:r>
          </a:p>
          <a:p>
            <a:r>
              <a:rPr lang="en-US" sz="1100" dirty="0" smtClean="0"/>
              <a:t>    </a:t>
            </a:r>
            <a:r>
              <a:rPr lang="en-US" sz="1100" dirty="0" err="1" smtClean="0"/>
              <a:t>graph.add_edge</a:t>
            </a:r>
            <a:r>
              <a:rPr lang="en-US" sz="1100" dirty="0" smtClean="0"/>
              <a:t>(</a:t>
            </a:r>
            <a:r>
              <a:rPr lang="en-US" sz="1100" dirty="0" err="1" smtClean="0"/>
              <a:t>u,v</a:t>
            </a:r>
            <a:r>
              <a:rPr lang="en-US" sz="1100" dirty="0" smtClean="0"/>
              <a:t>)</a:t>
            </a:r>
          </a:p>
          <a:p>
            <a:r>
              <a:rPr lang="en-US" sz="1100" dirty="0" err="1" smtClean="0"/>
              <a:t>graph.print_adj_list</a:t>
            </a:r>
            <a:r>
              <a:rPr lang="en-US" sz="1100" dirty="0" smtClean="0"/>
              <a:t>() </a:t>
            </a:r>
            <a:endParaRPr lang="en-US" sz="1100" dirty="0"/>
          </a:p>
        </p:txBody>
      </p:sp>
      <p:sp>
        <p:nvSpPr>
          <p:cNvPr id="9" name="Rectangle 8"/>
          <p:cNvSpPr/>
          <p:nvPr/>
        </p:nvSpPr>
        <p:spPr>
          <a:xfrm>
            <a:off x="0" y="4724400"/>
            <a:ext cx="3657600" cy="2057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pt-BR" sz="1200" dirty="0" smtClean="0"/>
              <a:t>adj_list={</a:t>
            </a:r>
          </a:p>
          <a:p>
            <a:r>
              <a:rPr lang="pt-BR" sz="1200" dirty="0" smtClean="0"/>
              <a:t>    "A":["B","C"],</a:t>
            </a:r>
          </a:p>
          <a:p>
            <a:r>
              <a:rPr lang="pt-BR" sz="1200" dirty="0" smtClean="0"/>
              <a:t>    "B":["A","D"],</a:t>
            </a:r>
          </a:p>
          <a:p>
            <a:r>
              <a:rPr lang="pt-BR" sz="1200" dirty="0" smtClean="0"/>
              <a:t>    "C":["A","D","E"],</a:t>
            </a:r>
          </a:p>
          <a:p>
            <a:r>
              <a:rPr lang="pt-BR" sz="1200" dirty="0" smtClean="0"/>
              <a:t>    "D":["B","C","E"],</a:t>
            </a:r>
          </a:p>
          <a:p>
            <a:r>
              <a:rPr lang="pt-BR" sz="1200" dirty="0" smtClean="0"/>
              <a:t>    "E":["C","D"]</a:t>
            </a:r>
          </a:p>
          <a:p>
            <a:r>
              <a:rPr lang="pt-BR" sz="1200" dirty="0" smtClean="0"/>
              <a:t>    }</a:t>
            </a:r>
          </a:p>
          <a:p>
            <a:r>
              <a:rPr lang="pt-BR" sz="1200" dirty="0" smtClean="0"/>
              <a:t>print(adj_list["A"])</a:t>
            </a:r>
          </a:p>
          <a:p>
            <a:endParaRPr lang="pt-BR" sz="1200" dirty="0" smtClean="0"/>
          </a:p>
          <a:p>
            <a:endParaRPr lang="en-US" sz="12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GB" sz="1600" b="1" dirty="0" smtClean="0">
                <a:solidFill>
                  <a:srgbClr val="FFC000"/>
                </a:solidFill>
              </a:rPr>
              <a:t>2.Adjancy Matrix(Graph) .. </a:t>
            </a:r>
            <a:endParaRPr lang="en-GB" sz="1200" dirty="0" smtClean="0"/>
          </a:p>
          <a:p>
            <a:pPr>
              <a:buNone/>
            </a:pPr>
            <a:endParaRPr lang="en-GB" sz="1200" dirty="0" smtClean="0"/>
          </a:p>
          <a:p>
            <a:pPr>
              <a:buNone/>
            </a:pPr>
            <a:endParaRPr lang="en-GB" sz="1200" dirty="0" smtClean="0"/>
          </a:p>
          <a:p>
            <a:pPr>
              <a:buNone/>
            </a:pPr>
            <a:endParaRPr lang="en-GB" sz="1200" dirty="0" smtClean="0"/>
          </a:p>
          <a:p>
            <a:pPr>
              <a:buNone/>
            </a:pPr>
            <a:endParaRPr lang="en-GB" sz="1200" dirty="0" smtClean="0"/>
          </a:p>
          <a:p>
            <a:pPr>
              <a:buNone/>
            </a:pPr>
            <a:endParaRPr lang="en-GB" sz="1200" dirty="0" smtClean="0"/>
          </a:p>
          <a:p>
            <a:pPr>
              <a:buNone/>
            </a:pPr>
            <a:endParaRPr lang="en-GB" sz="1200" dirty="0" smtClean="0"/>
          </a:p>
          <a:p>
            <a:pPr>
              <a:buNone/>
            </a:pPr>
            <a:endParaRPr lang="en-GB" sz="1200" dirty="0" smtClean="0"/>
          </a:p>
          <a:p>
            <a:pPr>
              <a:buNone/>
            </a:pPr>
            <a:endParaRPr lang="en-GB" sz="1200" dirty="0" smtClean="0"/>
          </a:p>
          <a:p>
            <a:pPr>
              <a:buNone/>
            </a:pPr>
            <a:endParaRPr lang="en-GB" sz="1200" dirty="0" smtClean="0"/>
          </a:p>
          <a:p>
            <a:pPr>
              <a:buNone/>
            </a:pPr>
            <a:endParaRPr lang="en-GB" sz="1200" dirty="0" smtClean="0"/>
          </a:p>
          <a:p>
            <a:pPr>
              <a:buNone/>
            </a:pPr>
            <a:endParaRPr lang="en-GB" sz="1200" dirty="0" smtClean="0"/>
          </a:p>
          <a:p>
            <a:pPr>
              <a:buNone/>
            </a:pPr>
            <a:endParaRPr lang="en-US" sz="1200" dirty="0"/>
          </a:p>
        </p:txBody>
      </p:sp>
      <p:pic>
        <p:nvPicPr>
          <p:cNvPr id="4" name="Picture 3" descr="Untitled55.png"/>
          <p:cNvPicPr>
            <a:picLocks noChangeAspect="1"/>
          </p:cNvPicPr>
          <p:nvPr/>
        </p:nvPicPr>
        <p:blipFill>
          <a:blip r:embed="rId2"/>
          <a:stretch>
            <a:fillRect/>
          </a:stretch>
        </p:blipFill>
        <p:spPr>
          <a:xfrm>
            <a:off x="1" y="304800"/>
            <a:ext cx="4495799" cy="2226482"/>
          </a:xfrm>
          <a:prstGeom prst="rect">
            <a:avLst/>
          </a:prstGeom>
        </p:spPr>
      </p:pic>
      <p:pic>
        <p:nvPicPr>
          <p:cNvPr id="5" name="Picture 4" descr="Untitled56.png"/>
          <p:cNvPicPr>
            <a:picLocks noChangeAspect="1"/>
          </p:cNvPicPr>
          <p:nvPr/>
        </p:nvPicPr>
        <p:blipFill>
          <a:blip r:embed="rId3"/>
          <a:stretch>
            <a:fillRect/>
          </a:stretch>
        </p:blipFill>
        <p:spPr>
          <a:xfrm>
            <a:off x="4648200" y="457200"/>
            <a:ext cx="4495800" cy="2057400"/>
          </a:xfrm>
          <a:prstGeom prst="rect">
            <a:avLst/>
          </a:prstGeom>
        </p:spPr>
      </p:pic>
      <p:sp>
        <p:nvSpPr>
          <p:cNvPr id="6" name="Rectangle 5"/>
          <p:cNvSpPr/>
          <p:nvPr/>
        </p:nvSpPr>
        <p:spPr>
          <a:xfrm>
            <a:off x="0" y="2895600"/>
            <a:ext cx="2209800"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200" dirty="0" err="1" smtClean="0"/>
              <a:t>adj_list</a:t>
            </a:r>
            <a:r>
              <a:rPr lang="en-GB" sz="1200" dirty="0" smtClean="0"/>
              <a:t>={</a:t>
            </a:r>
          </a:p>
          <a:p>
            <a:r>
              <a:rPr lang="en-GB" sz="1200" dirty="0" smtClean="0"/>
              <a:t>    "A":[0,1,1,1],</a:t>
            </a:r>
          </a:p>
          <a:p>
            <a:r>
              <a:rPr lang="en-GB" sz="1200" dirty="0" smtClean="0"/>
              <a:t>    "B":[1,0,1,1],</a:t>
            </a:r>
          </a:p>
          <a:p>
            <a:r>
              <a:rPr lang="en-GB" sz="1200" dirty="0" smtClean="0"/>
              <a:t>    "C":[1,1,0,1],</a:t>
            </a:r>
          </a:p>
          <a:p>
            <a:r>
              <a:rPr lang="en-GB" sz="1200" dirty="0" smtClean="0"/>
              <a:t>    "D":[1,1,1,0]</a:t>
            </a:r>
          </a:p>
          <a:p>
            <a:r>
              <a:rPr lang="en-GB" sz="1200" dirty="0" smtClean="0"/>
              <a:t>    }</a:t>
            </a:r>
          </a:p>
          <a:p>
            <a:r>
              <a:rPr lang="en-GB" sz="1200" dirty="0" smtClean="0"/>
              <a:t>#print(</a:t>
            </a:r>
            <a:r>
              <a:rPr lang="en-GB" sz="1200" dirty="0" err="1" smtClean="0"/>
              <a:t>adj_list</a:t>
            </a:r>
            <a:r>
              <a:rPr lang="en-GB" sz="1200" dirty="0" smtClean="0"/>
              <a:t>["A"])</a:t>
            </a:r>
          </a:p>
          <a:p>
            <a:r>
              <a:rPr lang="en-GB" sz="1200" dirty="0" smtClean="0"/>
              <a:t>for m in </a:t>
            </a:r>
            <a:r>
              <a:rPr lang="en-GB" sz="1200" dirty="0" err="1" smtClean="0"/>
              <a:t>adj_list</a:t>
            </a:r>
            <a:r>
              <a:rPr lang="en-GB" sz="1200" dirty="0" smtClean="0"/>
              <a:t>:</a:t>
            </a:r>
          </a:p>
          <a:p>
            <a:r>
              <a:rPr lang="en-GB" sz="1200" dirty="0" smtClean="0"/>
              <a:t>      print(</a:t>
            </a:r>
            <a:r>
              <a:rPr lang="en-GB" sz="1200" dirty="0" err="1" smtClean="0"/>
              <a:t>adj_list</a:t>
            </a:r>
            <a:r>
              <a:rPr lang="en-GB" sz="1200" dirty="0" smtClean="0"/>
              <a:t>[m])</a:t>
            </a:r>
          </a:p>
          <a:p>
            <a:endParaRPr lang="en-GB" sz="1200" dirty="0" smtClean="0"/>
          </a:p>
          <a:p>
            <a:endParaRPr lang="en-GB" sz="1200" dirty="0" smtClean="0"/>
          </a:p>
          <a:p>
            <a:endParaRPr lang="en-US" sz="1200" dirty="0"/>
          </a:p>
        </p:txBody>
      </p:sp>
      <p:sp>
        <p:nvSpPr>
          <p:cNvPr id="7" name="TextBox 6"/>
          <p:cNvSpPr txBox="1"/>
          <p:nvPr/>
        </p:nvSpPr>
        <p:spPr>
          <a:xfrm>
            <a:off x="0" y="2590800"/>
            <a:ext cx="2743200" cy="369332"/>
          </a:xfrm>
          <a:prstGeom prst="rect">
            <a:avLst/>
          </a:prstGeom>
          <a:noFill/>
        </p:spPr>
        <p:txBody>
          <a:bodyPr wrap="square" rtlCol="0">
            <a:spAutoFit/>
          </a:bodyPr>
          <a:lstStyle/>
          <a:p>
            <a:r>
              <a:rPr lang="en-GB" dirty="0" smtClean="0"/>
              <a:t>Simple Code....</a:t>
            </a:r>
            <a:endParaRPr lang="en-US" dirty="0"/>
          </a:p>
        </p:txBody>
      </p:sp>
      <p:sp>
        <p:nvSpPr>
          <p:cNvPr id="8" name="Down Arrow 7"/>
          <p:cNvSpPr/>
          <p:nvPr/>
        </p:nvSpPr>
        <p:spPr>
          <a:xfrm>
            <a:off x="1676400" y="2514600"/>
            <a:ext cx="3048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895600" y="2743200"/>
            <a:ext cx="3352800" cy="411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000" dirty="0" smtClean="0"/>
              <a:t>class Graph(object):</a:t>
            </a:r>
          </a:p>
          <a:p>
            <a:r>
              <a:rPr lang="en-US" sz="1000" dirty="0" smtClean="0"/>
              <a:t>    # Initialize the matrix</a:t>
            </a:r>
          </a:p>
          <a:p>
            <a:r>
              <a:rPr lang="en-US" sz="1000" dirty="0" smtClean="0"/>
              <a:t>    def __init__(self, size):</a:t>
            </a:r>
          </a:p>
          <a:p>
            <a:r>
              <a:rPr lang="en-US" sz="1000" dirty="0" smtClean="0"/>
              <a:t>         </a:t>
            </a:r>
            <a:r>
              <a:rPr lang="en-US" sz="1000" dirty="0" err="1" smtClean="0"/>
              <a:t>self.size</a:t>
            </a:r>
            <a:r>
              <a:rPr lang="en-US" sz="1000" dirty="0" smtClean="0"/>
              <a:t> = size # create size global variable</a:t>
            </a:r>
          </a:p>
          <a:p>
            <a:r>
              <a:rPr lang="en-US" sz="1000" dirty="0" smtClean="0"/>
              <a:t>         </a:t>
            </a:r>
            <a:r>
              <a:rPr lang="en-US" sz="1000" dirty="0" err="1" smtClean="0"/>
              <a:t>self.adjMatrix</a:t>
            </a:r>
            <a:r>
              <a:rPr lang="en-US" sz="1000" dirty="0" smtClean="0"/>
              <a:t> = [] # List</a:t>
            </a:r>
          </a:p>
          <a:p>
            <a:r>
              <a:rPr lang="en-US" sz="1000" dirty="0" smtClean="0"/>
              <a:t>         for </a:t>
            </a:r>
            <a:r>
              <a:rPr lang="en-US" sz="1000" dirty="0" err="1" smtClean="0"/>
              <a:t>i</a:t>
            </a:r>
            <a:r>
              <a:rPr lang="en-US" sz="1000" dirty="0" smtClean="0"/>
              <a:t> in range(size): #fill list with 0</a:t>
            </a:r>
          </a:p>
          <a:p>
            <a:r>
              <a:rPr lang="en-US" sz="1000" dirty="0" smtClean="0"/>
              <a:t>             </a:t>
            </a:r>
            <a:r>
              <a:rPr lang="en-US" sz="1000" dirty="0" err="1" smtClean="0"/>
              <a:t>self.adjMatrix.append</a:t>
            </a:r>
            <a:r>
              <a:rPr lang="en-US" sz="1000" dirty="0" smtClean="0"/>
              <a:t>([0 for </a:t>
            </a:r>
            <a:r>
              <a:rPr lang="en-US" sz="1000" dirty="0" err="1" smtClean="0"/>
              <a:t>i</a:t>
            </a:r>
            <a:r>
              <a:rPr lang="en-US" sz="1000" dirty="0" smtClean="0"/>
              <a:t> in range(size)])</a:t>
            </a:r>
          </a:p>
          <a:p>
            <a:r>
              <a:rPr lang="en-US" sz="1000" dirty="0" smtClean="0"/>
              <a:t>       </a:t>
            </a:r>
          </a:p>
          <a:p>
            <a:r>
              <a:rPr lang="en-US" sz="1000" dirty="0" smtClean="0"/>
              <a:t># Add edges</a:t>
            </a:r>
          </a:p>
          <a:p>
            <a:r>
              <a:rPr lang="en-US" sz="1000" dirty="0" smtClean="0"/>
              <a:t>    def </a:t>
            </a:r>
            <a:r>
              <a:rPr lang="en-US" sz="1000" dirty="0" err="1" smtClean="0"/>
              <a:t>add_edge</a:t>
            </a:r>
            <a:r>
              <a:rPr lang="en-US" sz="1000" dirty="0" smtClean="0"/>
              <a:t>(self, v1, v2):</a:t>
            </a:r>
          </a:p>
          <a:p>
            <a:r>
              <a:rPr lang="en-US" sz="1000" dirty="0" smtClean="0"/>
              <a:t>        if v1 == v2:</a:t>
            </a:r>
          </a:p>
          <a:p>
            <a:r>
              <a:rPr lang="en-US" sz="1000" dirty="0" smtClean="0"/>
              <a:t>            print("Same vertex %d and %d" % (v1, v2))</a:t>
            </a:r>
          </a:p>
          <a:p>
            <a:r>
              <a:rPr lang="en-US" sz="1000" dirty="0" smtClean="0"/>
              <a:t>        </a:t>
            </a:r>
            <a:r>
              <a:rPr lang="en-US" sz="1000" dirty="0" err="1" smtClean="0"/>
              <a:t>self.adjMatrix</a:t>
            </a:r>
            <a:r>
              <a:rPr lang="en-US" sz="1000" dirty="0" smtClean="0"/>
              <a:t>[v1][v2] = 1</a:t>
            </a:r>
          </a:p>
          <a:p>
            <a:r>
              <a:rPr lang="en-US" sz="1000" dirty="0" smtClean="0"/>
              <a:t>        </a:t>
            </a:r>
            <a:r>
              <a:rPr lang="en-US" sz="1000" dirty="0" err="1" smtClean="0"/>
              <a:t>self.adjMatrix</a:t>
            </a:r>
            <a:r>
              <a:rPr lang="en-US" sz="1000" dirty="0" smtClean="0"/>
              <a:t>[v2][v1] = 1</a:t>
            </a:r>
          </a:p>
          <a:p>
            <a:endParaRPr lang="en-US" sz="1000" dirty="0" smtClean="0"/>
          </a:p>
          <a:p>
            <a:r>
              <a:rPr lang="en-US" sz="1000" dirty="0" smtClean="0"/>
              <a:t># Remove edges</a:t>
            </a:r>
          </a:p>
          <a:p>
            <a:r>
              <a:rPr lang="en-US" sz="1000" dirty="0" smtClean="0"/>
              <a:t>    def </a:t>
            </a:r>
            <a:r>
              <a:rPr lang="en-US" sz="1000" dirty="0" err="1" smtClean="0"/>
              <a:t>remove_edge</a:t>
            </a:r>
            <a:r>
              <a:rPr lang="en-US" sz="1000" dirty="0" smtClean="0"/>
              <a:t>(self, v1, v2):</a:t>
            </a:r>
          </a:p>
          <a:p>
            <a:r>
              <a:rPr lang="en-US" sz="1000" dirty="0" smtClean="0"/>
              <a:t>        if </a:t>
            </a:r>
            <a:r>
              <a:rPr lang="en-US" sz="1000" dirty="0" err="1" smtClean="0"/>
              <a:t>self.adjMatrix</a:t>
            </a:r>
            <a:r>
              <a:rPr lang="en-US" sz="1000" dirty="0" smtClean="0"/>
              <a:t>[v1][v2] == 0:</a:t>
            </a:r>
          </a:p>
          <a:p>
            <a:r>
              <a:rPr lang="en-US" sz="1000" dirty="0" smtClean="0"/>
              <a:t>            print("No edge between %d and %d" % (v1, v2))</a:t>
            </a:r>
          </a:p>
          <a:p>
            <a:r>
              <a:rPr lang="en-US" sz="1000" dirty="0" smtClean="0"/>
              <a:t>            return</a:t>
            </a:r>
          </a:p>
          <a:p>
            <a:r>
              <a:rPr lang="en-US" sz="1000" dirty="0" smtClean="0"/>
              <a:t>        </a:t>
            </a:r>
            <a:r>
              <a:rPr lang="en-US" sz="1000" dirty="0" err="1" smtClean="0"/>
              <a:t>self.adjMatrix</a:t>
            </a:r>
            <a:r>
              <a:rPr lang="en-US" sz="1000" dirty="0" smtClean="0"/>
              <a:t>[v1][v2] = 0 # A connect to B</a:t>
            </a:r>
          </a:p>
          <a:p>
            <a:r>
              <a:rPr lang="en-US" sz="1000" dirty="0" smtClean="0"/>
              <a:t>        </a:t>
            </a:r>
            <a:r>
              <a:rPr lang="en-US" sz="1000" dirty="0" err="1" smtClean="0"/>
              <a:t>self.adjMatrix</a:t>
            </a:r>
            <a:r>
              <a:rPr lang="en-US" sz="1000" dirty="0" smtClean="0"/>
              <a:t>[v2][v1] = 0 # B connect to A</a:t>
            </a:r>
          </a:p>
          <a:p>
            <a:endParaRPr lang="en-US" sz="1000" dirty="0" smtClean="0"/>
          </a:p>
        </p:txBody>
      </p:sp>
      <p:sp>
        <p:nvSpPr>
          <p:cNvPr id="10" name="Rectangle 9"/>
          <p:cNvSpPr/>
          <p:nvPr/>
        </p:nvSpPr>
        <p:spPr>
          <a:xfrm>
            <a:off x="6400800" y="2590800"/>
            <a:ext cx="2743200" cy="426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900" dirty="0" smtClean="0"/>
              <a:t> # Print the matrix</a:t>
            </a:r>
          </a:p>
          <a:p>
            <a:r>
              <a:rPr lang="en-US" sz="900" dirty="0" smtClean="0"/>
              <a:t>    def </a:t>
            </a:r>
            <a:r>
              <a:rPr lang="en-US" sz="900" dirty="0" err="1" smtClean="0"/>
              <a:t>print_matrix</a:t>
            </a:r>
            <a:r>
              <a:rPr lang="en-US" sz="900" dirty="0" smtClean="0"/>
              <a:t>(self):</a:t>
            </a:r>
          </a:p>
          <a:p>
            <a:r>
              <a:rPr lang="en-US" sz="900" dirty="0" smtClean="0"/>
              <a:t>        for row in </a:t>
            </a:r>
            <a:r>
              <a:rPr lang="en-US" sz="900" dirty="0" err="1" smtClean="0"/>
              <a:t>self.adjMatrix</a:t>
            </a:r>
            <a:r>
              <a:rPr lang="en-US" sz="900" dirty="0" smtClean="0"/>
              <a:t>:</a:t>
            </a:r>
          </a:p>
          <a:p>
            <a:r>
              <a:rPr lang="en-US" sz="900" dirty="0" smtClean="0"/>
              <a:t>            print("\n")</a:t>
            </a:r>
          </a:p>
          <a:p>
            <a:r>
              <a:rPr lang="en-US" sz="900" dirty="0" smtClean="0"/>
              <a:t>            for </a:t>
            </a:r>
            <a:r>
              <a:rPr lang="en-US" sz="900" dirty="0" err="1" smtClean="0"/>
              <a:t>val</a:t>
            </a:r>
            <a:r>
              <a:rPr lang="en-US" sz="900" dirty="0" smtClean="0"/>
              <a:t> in row:</a:t>
            </a:r>
          </a:p>
          <a:p>
            <a:r>
              <a:rPr lang="en-US" sz="900" dirty="0" smtClean="0"/>
              <a:t>                print(</a:t>
            </a:r>
            <a:r>
              <a:rPr lang="en-US" sz="900" dirty="0" err="1" smtClean="0"/>
              <a:t>val,end</a:t>
            </a:r>
            <a:r>
              <a:rPr lang="en-US" sz="900" dirty="0" smtClean="0"/>
              <a:t>=""),</a:t>
            </a:r>
          </a:p>
          <a:p>
            <a:r>
              <a:rPr lang="en-US" sz="900" dirty="0" smtClean="0"/>
              <a:t>            print</a:t>
            </a:r>
          </a:p>
          <a:p>
            <a:r>
              <a:rPr lang="en-US" sz="900" dirty="0" smtClean="0"/>
              <a:t>g = Graph(5)</a:t>
            </a:r>
          </a:p>
          <a:p>
            <a:r>
              <a:rPr lang="en-US" sz="900" dirty="0" smtClean="0"/>
              <a:t>    #(row=0(A),</a:t>
            </a:r>
            <a:r>
              <a:rPr lang="en-US" sz="900" dirty="0" err="1" smtClean="0"/>
              <a:t>coulm</a:t>
            </a:r>
            <a:r>
              <a:rPr lang="en-US" sz="900" dirty="0" smtClean="0"/>
              <a:t> (A=0,B=1,C=2,D=3,E=4))</a:t>
            </a:r>
          </a:p>
          <a:p>
            <a:r>
              <a:rPr lang="en-US" sz="900" dirty="0" smtClean="0"/>
              <a:t>    </a:t>
            </a:r>
            <a:r>
              <a:rPr lang="en-US" sz="900" dirty="0" err="1" smtClean="0"/>
              <a:t>g.add_edge</a:t>
            </a:r>
            <a:r>
              <a:rPr lang="en-US" sz="900" dirty="0" smtClean="0"/>
              <a:t>(0, 1) </a:t>
            </a:r>
          </a:p>
          <a:p>
            <a:r>
              <a:rPr lang="en-US" sz="900" dirty="0" smtClean="0"/>
              <a:t>    </a:t>
            </a:r>
            <a:r>
              <a:rPr lang="en-US" sz="900" dirty="0" err="1" smtClean="0"/>
              <a:t>g.add_edge</a:t>
            </a:r>
            <a:r>
              <a:rPr lang="en-US" sz="900" dirty="0" smtClean="0"/>
              <a:t>(0, 2)</a:t>
            </a:r>
          </a:p>
          <a:p>
            <a:r>
              <a:rPr lang="en-US" sz="900" dirty="0" smtClean="0"/>
              <a:t>    </a:t>
            </a:r>
            <a:r>
              <a:rPr lang="en-US" sz="900" dirty="0" err="1" smtClean="0"/>
              <a:t>g.add_edge</a:t>
            </a:r>
            <a:r>
              <a:rPr lang="en-US" sz="900" dirty="0" smtClean="0"/>
              <a:t>(0, 3)</a:t>
            </a:r>
          </a:p>
          <a:p>
            <a:r>
              <a:rPr lang="en-US" sz="900" dirty="0" smtClean="0"/>
              <a:t>   #(row=1(B),</a:t>
            </a:r>
            <a:r>
              <a:rPr lang="en-US" sz="900" dirty="0" err="1" smtClean="0"/>
              <a:t>coulm</a:t>
            </a:r>
            <a:r>
              <a:rPr lang="en-US" sz="900" dirty="0" smtClean="0"/>
              <a:t> (A=0,B=1,C=2,D=3,E=4))</a:t>
            </a:r>
          </a:p>
          <a:p>
            <a:r>
              <a:rPr lang="en-US" sz="900" dirty="0" smtClean="0"/>
              <a:t>    </a:t>
            </a:r>
            <a:r>
              <a:rPr lang="en-US" sz="900" dirty="0" err="1" smtClean="0"/>
              <a:t>g.add_edge</a:t>
            </a:r>
            <a:r>
              <a:rPr lang="en-US" sz="900" dirty="0" smtClean="0"/>
              <a:t>(1, 0) </a:t>
            </a:r>
          </a:p>
          <a:p>
            <a:r>
              <a:rPr lang="en-US" sz="900" dirty="0" smtClean="0"/>
              <a:t>    </a:t>
            </a:r>
            <a:r>
              <a:rPr lang="en-US" sz="900" dirty="0" err="1" smtClean="0"/>
              <a:t>g.add_edge</a:t>
            </a:r>
            <a:r>
              <a:rPr lang="en-US" sz="900" dirty="0" smtClean="0"/>
              <a:t>(1, 3)</a:t>
            </a:r>
          </a:p>
          <a:p>
            <a:r>
              <a:rPr lang="en-US" sz="900" dirty="0" smtClean="0"/>
              <a:t>    </a:t>
            </a:r>
            <a:r>
              <a:rPr lang="en-US" sz="900" dirty="0" err="1" smtClean="0"/>
              <a:t>g.add_edge</a:t>
            </a:r>
            <a:r>
              <a:rPr lang="en-US" sz="900" dirty="0" smtClean="0"/>
              <a:t>(1, 4)</a:t>
            </a:r>
          </a:p>
          <a:p>
            <a:r>
              <a:rPr lang="en-US" sz="900" dirty="0" smtClean="0"/>
              <a:t>    #(row=2(C),</a:t>
            </a:r>
            <a:r>
              <a:rPr lang="en-US" sz="900" dirty="0" err="1" smtClean="0"/>
              <a:t>coulm</a:t>
            </a:r>
            <a:r>
              <a:rPr lang="en-US" sz="900" dirty="0" smtClean="0"/>
              <a:t> (A=0,B=1,C=2,D=3,E=4))</a:t>
            </a:r>
          </a:p>
          <a:p>
            <a:r>
              <a:rPr lang="en-US" sz="900" dirty="0" smtClean="0"/>
              <a:t>    </a:t>
            </a:r>
            <a:r>
              <a:rPr lang="en-US" sz="900" dirty="0" err="1" smtClean="0"/>
              <a:t>g.add_edge</a:t>
            </a:r>
            <a:r>
              <a:rPr lang="en-US" sz="900" dirty="0" smtClean="0"/>
              <a:t>(2, 0) </a:t>
            </a:r>
          </a:p>
          <a:p>
            <a:r>
              <a:rPr lang="en-US" sz="900" dirty="0" smtClean="0"/>
              <a:t>    </a:t>
            </a:r>
            <a:r>
              <a:rPr lang="en-US" sz="900" dirty="0" err="1" smtClean="0"/>
              <a:t>g.add_edge</a:t>
            </a:r>
            <a:r>
              <a:rPr lang="en-US" sz="900" dirty="0" smtClean="0"/>
              <a:t>(2, 3)</a:t>
            </a:r>
          </a:p>
          <a:p>
            <a:r>
              <a:rPr lang="en-US" sz="900" dirty="0" smtClean="0"/>
              <a:t>    #(row=3(D),</a:t>
            </a:r>
            <a:r>
              <a:rPr lang="en-US" sz="900" dirty="0" err="1" smtClean="0"/>
              <a:t>coulm</a:t>
            </a:r>
            <a:r>
              <a:rPr lang="en-US" sz="900" dirty="0" smtClean="0"/>
              <a:t> (A=0,B=1,C=2,D=3,E=4))</a:t>
            </a:r>
          </a:p>
          <a:p>
            <a:r>
              <a:rPr lang="en-US" sz="900" dirty="0" smtClean="0"/>
              <a:t>    </a:t>
            </a:r>
            <a:r>
              <a:rPr lang="en-US" sz="900" dirty="0" err="1" smtClean="0"/>
              <a:t>g.add_edge</a:t>
            </a:r>
            <a:r>
              <a:rPr lang="en-US" sz="900" dirty="0" smtClean="0"/>
              <a:t>(3, 0) </a:t>
            </a:r>
          </a:p>
          <a:p>
            <a:r>
              <a:rPr lang="en-US" sz="900" dirty="0" smtClean="0"/>
              <a:t>    </a:t>
            </a:r>
            <a:r>
              <a:rPr lang="en-US" sz="900" dirty="0" err="1" smtClean="0"/>
              <a:t>g.add_edge</a:t>
            </a:r>
            <a:r>
              <a:rPr lang="en-US" sz="900" dirty="0" smtClean="0"/>
              <a:t>(3, 1)</a:t>
            </a:r>
          </a:p>
          <a:p>
            <a:r>
              <a:rPr lang="en-US" sz="900" dirty="0" smtClean="0"/>
              <a:t>    </a:t>
            </a:r>
            <a:r>
              <a:rPr lang="en-US" sz="900" dirty="0" err="1" smtClean="0"/>
              <a:t>g.add_edge</a:t>
            </a:r>
            <a:r>
              <a:rPr lang="en-US" sz="900" dirty="0" smtClean="0"/>
              <a:t>(3, 2)</a:t>
            </a:r>
          </a:p>
          <a:p>
            <a:r>
              <a:rPr lang="en-US" sz="900" dirty="0" smtClean="0"/>
              <a:t>    </a:t>
            </a:r>
            <a:r>
              <a:rPr lang="en-US" sz="900" dirty="0" err="1" smtClean="0"/>
              <a:t>g.add_edge</a:t>
            </a:r>
            <a:r>
              <a:rPr lang="en-US" sz="900" dirty="0" smtClean="0"/>
              <a:t>(3, 4)</a:t>
            </a:r>
          </a:p>
          <a:p>
            <a:r>
              <a:rPr lang="en-US" sz="900" dirty="0" smtClean="0"/>
              <a:t>    #(row=4(E),</a:t>
            </a:r>
            <a:r>
              <a:rPr lang="en-US" sz="900" dirty="0" err="1" smtClean="0"/>
              <a:t>coulm</a:t>
            </a:r>
            <a:r>
              <a:rPr lang="en-US" sz="900" dirty="0" smtClean="0"/>
              <a:t> (A=0,B=1,C=2,D=3,E=4))</a:t>
            </a:r>
          </a:p>
          <a:p>
            <a:r>
              <a:rPr lang="en-US" sz="900" dirty="0" smtClean="0"/>
              <a:t>    </a:t>
            </a:r>
            <a:r>
              <a:rPr lang="en-US" sz="900" dirty="0" err="1" smtClean="0"/>
              <a:t>g.add_edge</a:t>
            </a:r>
            <a:r>
              <a:rPr lang="en-US" sz="900" dirty="0" smtClean="0"/>
              <a:t>(4, 1) </a:t>
            </a:r>
          </a:p>
          <a:p>
            <a:r>
              <a:rPr lang="en-US" sz="900" dirty="0" smtClean="0"/>
              <a:t>    </a:t>
            </a:r>
            <a:r>
              <a:rPr lang="en-US" sz="900" dirty="0" err="1" smtClean="0"/>
              <a:t>g.add_edge</a:t>
            </a:r>
            <a:r>
              <a:rPr lang="en-US" sz="900" dirty="0" smtClean="0"/>
              <a:t>(4, 3)</a:t>
            </a:r>
          </a:p>
          <a:p>
            <a:r>
              <a:rPr lang="en-US" sz="900" dirty="0" smtClean="0"/>
              <a:t>    </a:t>
            </a:r>
          </a:p>
          <a:p>
            <a:r>
              <a:rPr lang="en-US" sz="900" dirty="0" err="1" smtClean="0"/>
              <a:t>g.print_matrix</a:t>
            </a:r>
            <a:r>
              <a:rPr lang="en-US" sz="900" dirty="0" smtClean="0"/>
              <a:t>()</a:t>
            </a:r>
          </a:p>
          <a:p>
            <a:endParaRPr lang="en-US" sz="900" dirty="0"/>
          </a:p>
        </p:txBody>
      </p:sp>
      <p:sp>
        <p:nvSpPr>
          <p:cNvPr id="11" name="Right Arrow 10"/>
          <p:cNvSpPr/>
          <p:nvPr/>
        </p:nvSpPr>
        <p:spPr>
          <a:xfrm>
            <a:off x="6019800" y="4038600"/>
            <a:ext cx="4572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p:cNvSpPr/>
          <p:nvPr/>
        </p:nvSpPr>
        <p:spPr>
          <a:xfrm>
            <a:off x="3505200" y="2362200"/>
            <a:ext cx="3048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GB" sz="1600" b="1" dirty="0" smtClean="0"/>
              <a:t>-&gt; Difference Between SQL and NO-SQL</a:t>
            </a:r>
          </a:p>
          <a:p>
            <a:pPr>
              <a:buNone/>
            </a:pPr>
            <a:endParaRPr lang="en-US" sz="1000" b="1" dirty="0"/>
          </a:p>
        </p:txBody>
      </p:sp>
      <p:pic>
        <p:nvPicPr>
          <p:cNvPr id="4" name="Picture 3" descr="Untitled22.png"/>
          <p:cNvPicPr>
            <a:picLocks noChangeAspect="1"/>
          </p:cNvPicPr>
          <p:nvPr/>
        </p:nvPicPr>
        <p:blipFill>
          <a:blip r:embed="rId2"/>
          <a:stretch>
            <a:fillRect/>
          </a:stretch>
        </p:blipFill>
        <p:spPr>
          <a:xfrm>
            <a:off x="0" y="304800"/>
            <a:ext cx="9144000" cy="3758869"/>
          </a:xfrm>
          <a:prstGeom prst="rect">
            <a:avLst/>
          </a:prstGeom>
        </p:spPr>
      </p:pic>
      <p:pic>
        <p:nvPicPr>
          <p:cNvPr id="5" name="Picture 4" descr="sql command.png"/>
          <p:cNvPicPr>
            <a:picLocks noChangeAspect="1"/>
          </p:cNvPicPr>
          <p:nvPr/>
        </p:nvPicPr>
        <p:blipFill>
          <a:blip r:embed="rId3"/>
          <a:stretch>
            <a:fillRect/>
          </a:stretch>
        </p:blipFill>
        <p:spPr>
          <a:xfrm>
            <a:off x="0" y="3657600"/>
            <a:ext cx="5257799" cy="3200400"/>
          </a:xfrm>
          <a:prstGeom prst="rect">
            <a:avLst/>
          </a:prstGeom>
        </p:spPr>
      </p:pic>
      <p:pic>
        <p:nvPicPr>
          <p:cNvPr id="6" name="Picture 5" descr="Untitled33.png"/>
          <p:cNvPicPr>
            <a:picLocks noChangeAspect="1"/>
          </p:cNvPicPr>
          <p:nvPr/>
        </p:nvPicPr>
        <p:blipFill>
          <a:blip r:embed="rId4"/>
          <a:stretch>
            <a:fillRect/>
          </a:stretch>
        </p:blipFill>
        <p:spPr>
          <a:xfrm>
            <a:off x="5334000" y="4114800"/>
            <a:ext cx="3810000" cy="27432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GB" sz="1600" b="1" dirty="0" smtClean="0"/>
              <a:t>-&gt; How to learn Data Science smartly </a:t>
            </a:r>
          </a:p>
          <a:p>
            <a:pPr>
              <a:buNone/>
            </a:pPr>
            <a:r>
              <a:rPr lang="en-GB" sz="1600" dirty="0" smtClean="0"/>
              <a:t>1.Programming Language ( </a:t>
            </a:r>
            <a:r>
              <a:rPr lang="en-GB" sz="1600" b="1" dirty="0" smtClean="0">
                <a:solidFill>
                  <a:srgbClr val="FF0000"/>
                </a:solidFill>
              </a:rPr>
              <a:t>Python</a:t>
            </a:r>
            <a:r>
              <a:rPr lang="en-GB" sz="1600" dirty="0" smtClean="0"/>
              <a:t> or R or Java )</a:t>
            </a:r>
          </a:p>
          <a:p>
            <a:pPr>
              <a:buNone/>
            </a:pPr>
            <a:r>
              <a:rPr lang="en-GB" sz="1600" dirty="0" smtClean="0"/>
              <a:t>     python</a:t>
            </a:r>
            <a:r>
              <a:rPr lang="en-GB" sz="1600" dirty="0" smtClean="0">
                <a:sym typeface="Wingdings" pitchFamily="2" charset="2"/>
              </a:rPr>
              <a:t> basic ,Library ..</a:t>
            </a:r>
            <a:r>
              <a:rPr lang="en-GB" sz="1600" dirty="0" err="1" smtClean="0">
                <a:sym typeface="Wingdings" pitchFamily="2" charset="2"/>
              </a:rPr>
              <a:t>Numpy</a:t>
            </a:r>
            <a:r>
              <a:rPr lang="en-GB" sz="1600" dirty="0" smtClean="0">
                <a:sym typeface="Wingdings" pitchFamily="2" charset="2"/>
              </a:rPr>
              <a:t> ,Pandas (for data )</a:t>
            </a:r>
          </a:p>
          <a:p>
            <a:pPr>
              <a:buNone/>
            </a:pPr>
            <a:r>
              <a:rPr lang="en-GB" sz="1600" dirty="0" smtClean="0">
                <a:sym typeface="Wingdings" pitchFamily="2" charset="2"/>
              </a:rPr>
              <a:t>2. Learn statistics (mathematical part)</a:t>
            </a:r>
          </a:p>
          <a:p>
            <a:pPr>
              <a:buNone/>
            </a:pPr>
            <a:r>
              <a:rPr lang="en-GB" sz="1600" dirty="0" smtClean="0">
                <a:sym typeface="Wingdings" pitchFamily="2" charset="2"/>
              </a:rPr>
              <a:t>3.Data visualisation(Library .. </a:t>
            </a:r>
            <a:r>
              <a:rPr lang="en-GB" sz="1600" dirty="0" err="1" smtClean="0">
                <a:sym typeface="Wingdings" pitchFamily="2" charset="2"/>
              </a:rPr>
              <a:t>matplotlib</a:t>
            </a:r>
            <a:r>
              <a:rPr lang="en-GB" sz="1600" dirty="0" smtClean="0">
                <a:sym typeface="Wingdings" pitchFamily="2" charset="2"/>
              </a:rPr>
              <a:t> , </a:t>
            </a:r>
            <a:r>
              <a:rPr lang="en-GB" sz="1600" dirty="0" err="1" smtClean="0">
                <a:sym typeface="Wingdings" pitchFamily="2" charset="2"/>
              </a:rPr>
              <a:t>seaborn</a:t>
            </a:r>
            <a:r>
              <a:rPr lang="en-GB" sz="1600" dirty="0" smtClean="0">
                <a:sym typeface="Wingdings" pitchFamily="2" charset="2"/>
              </a:rPr>
              <a:t> )</a:t>
            </a:r>
          </a:p>
          <a:p>
            <a:pPr>
              <a:buNone/>
            </a:pPr>
            <a:r>
              <a:rPr lang="en-GB" sz="1600" dirty="0" smtClean="0">
                <a:sym typeface="Wingdings" pitchFamily="2" charset="2"/>
              </a:rPr>
              <a:t>4.Machine Learning ( Supervised &amp; Unsupervised ) for model create</a:t>
            </a:r>
          </a:p>
          <a:p>
            <a:pPr>
              <a:buNone/>
            </a:pPr>
            <a:r>
              <a:rPr lang="en-GB" sz="1600" b="1" dirty="0" smtClean="0">
                <a:solidFill>
                  <a:srgbClr val="FF0000"/>
                </a:solidFill>
                <a:sym typeface="Wingdings" pitchFamily="2" charset="2"/>
              </a:rPr>
              <a:t>5. Project</a:t>
            </a:r>
          </a:p>
          <a:p>
            <a:pPr>
              <a:buNone/>
            </a:pPr>
            <a:r>
              <a:rPr lang="en-GB" sz="1600" dirty="0" smtClean="0">
                <a:sym typeface="Wingdings" pitchFamily="2" charset="2"/>
              </a:rPr>
              <a:t>..............................................................................................................................................................................</a:t>
            </a:r>
          </a:p>
          <a:p>
            <a:pPr>
              <a:buNone/>
            </a:pPr>
            <a:r>
              <a:rPr lang="en-GB" sz="1600" b="1" dirty="0" smtClean="0">
                <a:sym typeface="Wingdings" pitchFamily="2" charset="2"/>
              </a:rPr>
              <a:t>-&gt;why data science much more important in this situation</a:t>
            </a:r>
          </a:p>
          <a:p>
            <a:pPr>
              <a:buNone/>
            </a:pPr>
            <a:endParaRPr lang="en-GB" sz="1600" b="1" dirty="0" smtClean="0">
              <a:sym typeface="Wingdings" pitchFamily="2" charset="2"/>
            </a:endParaRPr>
          </a:p>
          <a:p>
            <a:pPr>
              <a:buNone/>
            </a:pPr>
            <a:endParaRPr lang="en-GB" sz="1600" b="1" dirty="0" smtClean="0">
              <a:sym typeface="Wingdings" pitchFamily="2" charset="2"/>
            </a:endParaRPr>
          </a:p>
          <a:p>
            <a:pPr>
              <a:buNone/>
            </a:pPr>
            <a:endParaRPr lang="en-GB" sz="1600" b="1" dirty="0" smtClean="0">
              <a:sym typeface="Wingdings" pitchFamily="2" charset="2"/>
            </a:endParaRPr>
          </a:p>
          <a:p>
            <a:pPr>
              <a:buNone/>
            </a:pPr>
            <a:endParaRPr lang="en-GB" sz="1600" b="1" dirty="0" smtClean="0">
              <a:sym typeface="Wingdings" pitchFamily="2" charset="2"/>
            </a:endParaRPr>
          </a:p>
          <a:p>
            <a:pPr>
              <a:buNone/>
            </a:pPr>
            <a:endParaRPr lang="en-GB" sz="1600" b="1" dirty="0" smtClean="0">
              <a:sym typeface="Wingdings" pitchFamily="2" charset="2"/>
            </a:endParaRPr>
          </a:p>
          <a:p>
            <a:pPr>
              <a:buNone/>
            </a:pPr>
            <a:endParaRPr lang="en-GB" sz="1600" b="1" dirty="0" smtClean="0">
              <a:sym typeface="Wingdings" pitchFamily="2" charset="2"/>
            </a:endParaRPr>
          </a:p>
          <a:p>
            <a:pPr>
              <a:buNone/>
            </a:pPr>
            <a:endParaRPr lang="en-GB" sz="1600" dirty="0" smtClean="0">
              <a:sym typeface="Wingdings" pitchFamily="2" charset="2"/>
            </a:endParaRPr>
          </a:p>
          <a:p>
            <a:pPr>
              <a:buNone/>
            </a:pPr>
            <a:endParaRPr lang="en-GB" sz="1600" dirty="0" smtClean="0">
              <a:sym typeface="Wingdings" pitchFamily="2" charset="2"/>
            </a:endParaRPr>
          </a:p>
        </p:txBody>
      </p:sp>
      <p:pic>
        <p:nvPicPr>
          <p:cNvPr id="4" name="Picture 3" descr="Untitled.png"/>
          <p:cNvPicPr>
            <a:picLocks noChangeAspect="1"/>
          </p:cNvPicPr>
          <p:nvPr/>
        </p:nvPicPr>
        <p:blipFill>
          <a:blip r:embed="rId2"/>
          <a:stretch>
            <a:fillRect/>
          </a:stretch>
        </p:blipFill>
        <p:spPr>
          <a:xfrm>
            <a:off x="0" y="2667000"/>
            <a:ext cx="9144000" cy="1408722"/>
          </a:xfrm>
          <a:prstGeom prst="rect">
            <a:avLst/>
          </a:prstGeom>
        </p:spPr>
      </p:pic>
      <p:pic>
        <p:nvPicPr>
          <p:cNvPr id="5" name="Picture 4" descr="Untitled2.png"/>
          <p:cNvPicPr>
            <a:picLocks noChangeAspect="1"/>
          </p:cNvPicPr>
          <p:nvPr/>
        </p:nvPicPr>
        <p:blipFill>
          <a:blip r:embed="rId3"/>
          <a:stretch>
            <a:fillRect/>
          </a:stretch>
        </p:blipFill>
        <p:spPr>
          <a:xfrm>
            <a:off x="0" y="4114800"/>
            <a:ext cx="2667000" cy="2590800"/>
          </a:xfrm>
          <a:prstGeom prst="rect">
            <a:avLst/>
          </a:prstGeom>
        </p:spPr>
      </p:pic>
      <p:pic>
        <p:nvPicPr>
          <p:cNvPr id="6" name="Picture 5" descr="Untitled3.png"/>
          <p:cNvPicPr>
            <a:picLocks noChangeAspect="1"/>
          </p:cNvPicPr>
          <p:nvPr/>
        </p:nvPicPr>
        <p:blipFill>
          <a:blip r:embed="rId4"/>
          <a:stretch>
            <a:fillRect/>
          </a:stretch>
        </p:blipFill>
        <p:spPr>
          <a:xfrm>
            <a:off x="2514600" y="4343400"/>
            <a:ext cx="2667000" cy="2362200"/>
          </a:xfrm>
          <a:prstGeom prst="rect">
            <a:avLst/>
          </a:prstGeom>
        </p:spPr>
      </p:pic>
      <p:sp>
        <p:nvSpPr>
          <p:cNvPr id="7" name="TextBox 6"/>
          <p:cNvSpPr txBox="1"/>
          <p:nvPr/>
        </p:nvSpPr>
        <p:spPr>
          <a:xfrm>
            <a:off x="2895600" y="4038600"/>
            <a:ext cx="3124200" cy="307777"/>
          </a:xfrm>
          <a:prstGeom prst="rect">
            <a:avLst/>
          </a:prstGeom>
          <a:noFill/>
        </p:spPr>
        <p:txBody>
          <a:bodyPr wrap="square" rtlCol="0">
            <a:spAutoFit/>
          </a:bodyPr>
          <a:lstStyle/>
          <a:p>
            <a:r>
              <a:rPr lang="en-GB" sz="1400" b="1" dirty="0" smtClean="0">
                <a:solidFill>
                  <a:srgbClr val="FF0000"/>
                </a:solidFill>
              </a:rPr>
              <a:t>Life Cycle</a:t>
            </a:r>
            <a:endParaRPr lang="en-US" sz="1400" b="1" dirty="0">
              <a:solidFill>
                <a:srgbClr val="FF0000"/>
              </a:solidFill>
            </a:endParaRPr>
          </a:p>
        </p:txBody>
      </p:sp>
      <p:pic>
        <p:nvPicPr>
          <p:cNvPr id="8" name="Picture 7" descr="Untitled4.png"/>
          <p:cNvPicPr>
            <a:picLocks noChangeAspect="1"/>
          </p:cNvPicPr>
          <p:nvPr/>
        </p:nvPicPr>
        <p:blipFill>
          <a:blip r:embed="rId5"/>
          <a:stretch>
            <a:fillRect/>
          </a:stretch>
        </p:blipFill>
        <p:spPr>
          <a:xfrm>
            <a:off x="5105400" y="4495800"/>
            <a:ext cx="4038600" cy="2209800"/>
          </a:xfrm>
          <a:prstGeom prst="rect">
            <a:avLst/>
          </a:prstGeom>
        </p:spPr>
      </p:pic>
      <p:sp>
        <p:nvSpPr>
          <p:cNvPr id="9" name="TextBox 8"/>
          <p:cNvSpPr txBox="1"/>
          <p:nvPr/>
        </p:nvSpPr>
        <p:spPr>
          <a:xfrm>
            <a:off x="5791200" y="4191000"/>
            <a:ext cx="2438400" cy="307777"/>
          </a:xfrm>
          <a:prstGeom prst="rect">
            <a:avLst/>
          </a:prstGeom>
          <a:noFill/>
        </p:spPr>
        <p:txBody>
          <a:bodyPr wrap="square" rtlCol="0">
            <a:spAutoFit/>
          </a:bodyPr>
          <a:lstStyle/>
          <a:p>
            <a:r>
              <a:rPr lang="en-GB" sz="1400" b="1" dirty="0" smtClean="0"/>
              <a:t>Job Roles of Data Science</a:t>
            </a:r>
            <a:endParaRPr lang="en-US" sz="1400" b="1"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GB" sz="1500" dirty="0" smtClean="0"/>
              <a:t>SQL command Example </a:t>
            </a:r>
            <a:r>
              <a:rPr lang="en-GB" sz="1500" dirty="0" smtClean="0">
                <a:sym typeface="Wingdings" pitchFamily="2" charset="2"/>
              </a:rPr>
              <a:t></a:t>
            </a:r>
          </a:p>
          <a:p>
            <a:pPr>
              <a:buNone/>
            </a:pPr>
            <a:endParaRPr lang="en-US" sz="1500" dirty="0"/>
          </a:p>
        </p:txBody>
      </p:sp>
      <p:sp>
        <p:nvSpPr>
          <p:cNvPr id="4" name="Rounded Rectangle 3"/>
          <p:cNvSpPr/>
          <p:nvPr/>
        </p:nvSpPr>
        <p:spPr>
          <a:xfrm>
            <a:off x="0" y="381000"/>
            <a:ext cx="4191000" cy="2438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b="1" dirty="0" smtClean="0">
                <a:solidFill>
                  <a:srgbClr val="FF0000"/>
                </a:solidFill>
              </a:rPr>
              <a:t>DDL(Data </a:t>
            </a:r>
            <a:r>
              <a:rPr lang="en-US" sz="1600" b="1" dirty="0" err="1" smtClean="0">
                <a:solidFill>
                  <a:srgbClr val="FF0000"/>
                </a:solidFill>
              </a:rPr>
              <a:t>Defination</a:t>
            </a:r>
            <a:r>
              <a:rPr lang="en-US" sz="1600" b="1" dirty="0" smtClean="0">
                <a:solidFill>
                  <a:srgbClr val="FF0000"/>
                </a:solidFill>
              </a:rPr>
              <a:t> Language)</a:t>
            </a:r>
          </a:p>
          <a:p>
            <a:r>
              <a:rPr lang="en-US" sz="1100" dirty="0" smtClean="0"/>
              <a:t>1.create..</a:t>
            </a:r>
          </a:p>
          <a:p>
            <a:r>
              <a:rPr lang="en-US" sz="1100" dirty="0" smtClean="0"/>
              <a:t>create database </a:t>
            </a:r>
            <a:r>
              <a:rPr lang="en-US" sz="1100" dirty="0" err="1" smtClean="0"/>
              <a:t>database_name</a:t>
            </a:r>
            <a:r>
              <a:rPr lang="en-US" sz="1100" dirty="0" smtClean="0"/>
              <a:t>;</a:t>
            </a:r>
          </a:p>
          <a:p>
            <a:r>
              <a:rPr lang="en-US" sz="1100" dirty="0" smtClean="0"/>
              <a:t> create table </a:t>
            </a:r>
            <a:r>
              <a:rPr lang="en-US" sz="1100" dirty="0" err="1" smtClean="0"/>
              <a:t>table_name</a:t>
            </a:r>
            <a:r>
              <a:rPr lang="en-US" sz="1100" dirty="0" smtClean="0"/>
              <a:t>(id </a:t>
            </a:r>
            <a:r>
              <a:rPr lang="en-US" sz="1100" dirty="0" err="1" smtClean="0"/>
              <a:t>int,name</a:t>
            </a:r>
            <a:r>
              <a:rPr lang="en-US" sz="1100" dirty="0" smtClean="0"/>
              <a:t> char(20)) </a:t>
            </a:r>
          </a:p>
          <a:p>
            <a:r>
              <a:rPr lang="en-US" sz="1100" dirty="0" smtClean="0"/>
              <a:t> 2.drop ..(delete table)</a:t>
            </a:r>
          </a:p>
          <a:p>
            <a:r>
              <a:rPr lang="en-US" sz="1100" dirty="0" smtClean="0"/>
              <a:t>drop table </a:t>
            </a:r>
            <a:r>
              <a:rPr lang="en-US" sz="1100" dirty="0" err="1" smtClean="0"/>
              <a:t>table_name</a:t>
            </a:r>
            <a:endParaRPr lang="en-US" sz="1100" dirty="0" smtClean="0"/>
          </a:p>
          <a:p>
            <a:endParaRPr lang="en-US" sz="1100" dirty="0" smtClean="0"/>
          </a:p>
          <a:p>
            <a:r>
              <a:rPr lang="en-US" sz="1100" dirty="0" smtClean="0"/>
              <a:t>3.truncate(clear all data )</a:t>
            </a:r>
          </a:p>
          <a:p>
            <a:r>
              <a:rPr lang="en-US" sz="1100" dirty="0" smtClean="0"/>
              <a:t> truncate table </a:t>
            </a:r>
            <a:r>
              <a:rPr lang="en-US" sz="1100" dirty="0" err="1" smtClean="0"/>
              <a:t>table_name</a:t>
            </a:r>
            <a:r>
              <a:rPr lang="en-US" sz="1100" dirty="0" smtClean="0"/>
              <a:t> </a:t>
            </a:r>
          </a:p>
          <a:p>
            <a:endParaRPr lang="en-US" sz="1100" dirty="0" smtClean="0"/>
          </a:p>
          <a:p>
            <a:r>
              <a:rPr lang="en-US" sz="1100" dirty="0" smtClean="0"/>
              <a:t>4.alter ( table structure change) </a:t>
            </a:r>
          </a:p>
          <a:p>
            <a:r>
              <a:rPr lang="en-US" sz="1100" dirty="0" smtClean="0"/>
              <a:t>alter table </a:t>
            </a:r>
            <a:r>
              <a:rPr lang="en-US" sz="1100" dirty="0" err="1" smtClean="0"/>
              <a:t>table_name</a:t>
            </a:r>
            <a:r>
              <a:rPr lang="en-US" sz="1100" dirty="0" smtClean="0"/>
              <a:t> add column </a:t>
            </a:r>
            <a:r>
              <a:rPr lang="en-US" sz="1100" dirty="0" err="1" smtClean="0"/>
              <a:t>column_name</a:t>
            </a:r>
            <a:r>
              <a:rPr lang="en-US" sz="1100" dirty="0" smtClean="0"/>
              <a:t> data type</a:t>
            </a:r>
          </a:p>
          <a:p>
            <a:endParaRPr lang="en-US" sz="1100" dirty="0" smtClean="0"/>
          </a:p>
          <a:p>
            <a:endParaRPr lang="en-US" sz="1100" dirty="0"/>
          </a:p>
        </p:txBody>
      </p:sp>
      <p:sp>
        <p:nvSpPr>
          <p:cNvPr id="5" name="Rounded Rectangle 4"/>
          <p:cNvSpPr/>
          <p:nvPr/>
        </p:nvSpPr>
        <p:spPr>
          <a:xfrm>
            <a:off x="4419600" y="381000"/>
            <a:ext cx="4724400" cy="2209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2000" b="1" dirty="0" smtClean="0">
                <a:solidFill>
                  <a:srgbClr val="FF0000"/>
                </a:solidFill>
              </a:rPr>
              <a:t>DML(Data Manipulation Language)</a:t>
            </a:r>
          </a:p>
          <a:p>
            <a:r>
              <a:rPr lang="en-GB" sz="1200" dirty="0" smtClean="0"/>
              <a:t>1. insert </a:t>
            </a:r>
          </a:p>
          <a:p>
            <a:r>
              <a:rPr lang="en-GB" sz="1200" dirty="0" smtClean="0"/>
              <a:t>insert into </a:t>
            </a:r>
            <a:r>
              <a:rPr lang="en-GB" sz="1200" dirty="0" err="1" smtClean="0"/>
              <a:t>table_name</a:t>
            </a:r>
            <a:r>
              <a:rPr lang="en-GB" sz="1200" dirty="0" smtClean="0"/>
              <a:t>(</a:t>
            </a:r>
            <a:r>
              <a:rPr lang="en-GB" sz="1200" dirty="0" err="1" smtClean="0"/>
              <a:t>id,name</a:t>
            </a:r>
            <a:r>
              <a:rPr lang="en-GB" sz="1200" dirty="0" smtClean="0"/>
              <a:t>) values(1,'aa')</a:t>
            </a:r>
          </a:p>
          <a:p>
            <a:r>
              <a:rPr lang="en-GB" sz="1200" dirty="0" smtClean="0"/>
              <a:t>2.update </a:t>
            </a:r>
          </a:p>
          <a:p>
            <a:r>
              <a:rPr lang="en-GB" sz="1200" dirty="0" smtClean="0"/>
              <a:t>update </a:t>
            </a:r>
            <a:r>
              <a:rPr lang="en-GB" sz="1200" dirty="0" err="1" smtClean="0"/>
              <a:t>table_name</a:t>
            </a:r>
            <a:r>
              <a:rPr lang="en-GB" sz="1200" dirty="0" smtClean="0"/>
              <a:t> set id=25 where name='</a:t>
            </a:r>
            <a:r>
              <a:rPr lang="en-GB" sz="1200" dirty="0" err="1" smtClean="0"/>
              <a:t>aa</a:t>
            </a:r>
            <a:r>
              <a:rPr lang="en-GB" sz="1200" dirty="0" smtClean="0"/>
              <a:t>';</a:t>
            </a:r>
          </a:p>
          <a:p>
            <a:endParaRPr lang="en-GB" sz="1200" dirty="0" smtClean="0"/>
          </a:p>
          <a:p>
            <a:r>
              <a:rPr lang="en-GB" sz="1200" dirty="0" smtClean="0"/>
              <a:t>3.delete </a:t>
            </a:r>
          </a:p>
          <a:p>
            <a:r>
              <a:rPr lang="en-GB" sz="1200" dirty="0" smtClean="0"/>
              <a:t> delete from </a:t>
            </a:r>
            <a:r>
              <a:rPr lang="en-GB" sz="1200" dirty="0" err="1" smtClean="0"/>
              <a:t>table_name</a:t>
            </a:r>
            <a:r>
              <a:rPr lang="en-GB" sz="1200" dirty="0" smtClean="0"/>
              <a:t> where id=25;</a:t>
            </a:r>
            <a:endParaRPr lang="en-US" sz="1200" dirty="0" smtClean="0"/>
          </a:p>
          <a:p>
            <a:endParaRPr lang="en-US" sz="1200" dirty="0"/>
          </a:p>
        </p:txBody>
      </p:sp>
      <p:sp>
        <p:nvSpPr>
          <p:cNvPr id="6" name="Rounded Rectangle 5"/>
          <p:cNvSpPr/>
          <p:nvPr/>
        </p:nvSpPr>
        <p:spPr>
          <a:xfrm>
            <a:off x="0" y="3200400"/>
            <a:ext cx="4343400" cy="1828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2000" b="1" dirty="0" smtClean="0">
                <a:solidFill>
                  <a:srgbClr val="FF0000"/>
                </a:solidFill>
              </a:rPr>
              <a:t>DCL(Data Control Language)</a:t>
            </a:r>
          </a:p>
          <a:p>
            <a:r>
              <a:rPr lang="en-GB" sz="1600" dirty="0" smtClean="0"/>
              <a:t>1. Grant ( Access Authorization )</a:t>
            </a:r>
          </a:p>
          <a:p>
            <a:r>
              <a:rPr lang="en-GB" sz="1600" dirty="0" smtClean="0"/>
              <a:t>  grant &lt;</a:t>
            </a:r>
            <a:r>
              <a:rPr lang="en-GB" sz="1600" dirty="0" err="1" smtClean="0"/>
              <a:t>previlege</a:t>
            </a:r>
            <a:r>
              <a:rPr lang="en-GB" sz="1600" dirty="0" smtClean="0"/>
              <a:t> list&gt; on </a:t>
            </a:r>
            <a:r>
              <a:rPr lang="en-GB" sz="1600" dirty="0" err="1" smtClean="0"/>
              <a:t>table_name</a:t>
            </a:r>
            <a:r>
              <a:rPr lang="en-GB" sz="1600" dirty="0" smtClean="0"/>
              <a:t> to user</a:t>
            </a:r>
          </a:p>
          <a:p>
            <a:r>
              <a:rPr lang="en-GB" sz="1600" dirty="0" smtClean="0"/>
              <a:t>exam--grant all on </a:t>
            </a:r>
            <a:r>
              <a:rPr lang="en-GB" sz="1600" dirty="0" err="1" smtClean="0"/>
              <a:t>ab</a:t>
            </a:r>
            <a:r>
              <a:rPr lang="en-GB" sz="1600" dirty="0" smtClean="0"/>
              <a:t> to </a:t>
            </a:r>
            <a:r>
              <a:rPr lang="en-GB" sz="1600" dirty="0" err="1" smtClean="0"/>
              <a:t>abc</a:t>
            </a:r>
            <a:r>
              <a:rPr lang="en-GB" sz="1600" dirty="0" smtClean="0"/>
              <a:t>;</a:t>
            </a:r>
          </a:p>
          <a:p>
            <a:r>
              <a:rPr lang="en-GB" sz="1600" dirty="0" smtClean="0"/>
              <a:t>2.Revoke(Access Denied) </a:t>
            </a:r>
          </a:p>
          <a:p>
            <a:r>
              <a:rPr lang="en-GB" sz="1600" dirty="0" smtClean="0"/>
              <a:t>revoke all on </a:t>
            </a:r>
            <a:r>
              <a:rPr lang="en-GB" sz="1600" dirty="0" err="1" smtClean="0"/>
              <a:t>ab</a:t>
            </a:r>
            <a:r>
              <a:rPr lang="en-GB" sz="1600" dirty="0" smtClean="0"/>
              <a:t> from </a:t>
            </a:r>
            <a:r>
              <a:rPr lang="en-GB" sz="1600" dirty="0" err="1" smtClean="0"/>
              <a:t>abc</a:t>
            </a:r>
            <a:r>
              <a:rPr lang="en-GB" sz="1600" dirty="0" smtClean="0"/>
              <a:t>;</a:t>
            </a:r>
            <a:endParaRPr lang="en-US" sz="1600" dirty="0"/>
          </a:p>
        </p:txBody>
      </p:sp>
      <p:sp>
        <p:nvSpPr>
          <p:cNvPr id="7" name="Rounded Rectangle 6"/>
          <p:cNvSpPr/>
          <p:nvPr/>
        </p:nvSpPr>
        <p:spPr>
          <a:xfrm>
            <a:off x="4648200" y="2819400"/>
            <a:ext cx="434340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smtClean="0">
                <a:solidFill>
                  <a:srgbClr val="FF0000"/>
                </a:solidFill>
              </a:rPr>
              <a:t>TCL(Transaction Control Language)</a:t>
            </a:r>
          </a:p>
          <a:p>
            <a:r>
              <a:rPr lang="en-US" sz="1400" b="1" dirty="0" smtClean="0">
                <a:solidFill>
                  <a:schemeClr val="bg1"/>
                </a:solidFill>
              </a:rPr>
              <a:t>1. </a:t>
            </a:r>
            <a:r>
              <a:rPr lang="en-US" sz="1400" b="1" dirty="0" err="1" smtClean="0">
                <a:solidFill>
                  <a:schemeClr val="bg1"/>
                </a:solidFill>
              </a:rPr>
              <a:t>savepoint</a:t>
            </a:r>
            <a:r>
              <a:rPr lang="en-US" sz="1400" b="1" dirty="0" smtClean="0">
                <a:solidFill>
                  <a:schemeClr val="bg1"/>
                </a:solidFill>
              </a:rPr>
              <a:t>(undo position) </a:t>
            </a:r>
          </a:p>
          <a:p>
            <a:r>
              <a:rPr lang="en-US" sz="1400" b="1" dirty="0" smtClean="0">
                <a:solidFill>
                  <a:schemeClr val="bg1"/>
                </a:solidFill>
              </a:rPr>
              <a:t>   START TRANSACTION;</a:t>
            </a:r>
          </a:p>
          <a:p>
            <a:r>
              <a:rPr lang="en-US" sz="1400" b="1" dirty="0" smtClean="0">
                <a:solidFill>
                  <a:schemeClr val="bg1"/>
                </a:solidFill>
              </a:rPr>
              <a:t>   </a:t>
            </a:r>
            <a:r>
              <a:rPr lang="en-US" sz="1400" b="1" dirty="0" err="1" smtClean="0">
                <a:solidFill>
                  <a:schemeClr val="bg1"/>
                </a:solidFill>
              </a:rPr>
              <a:t>savepoint</a:t>
            </a:r>
            <a:r>
              <a:rPr lang="en-US" sz="1400" b="1" dirty="0" smtClean="0">
                <a:solidFill>
                  <a:schemeClr val="bg1"/>
                </a:solidFill>
              </a:rPr>
              <a:t> </a:t>
            </a:r>
            <a:r>
              <a:rPr lang="en-US" sz="1400" b="1" dirty="0" err="1" smtClean="0">
                <a:solidFill>
                  <a:schemeClr val="bg1"/>
                </a:solidFill>
              </a:rPr>
              <a:t>savepoint_name</a:t>
            </a:r>
            <a:r>
              <a:rPr lang="en-US" sz="1400" b="1" dirty="0" smtClean="0">
                <a:solidFill>
                  <a:schemeClr val="bg1"/>
                </a:solidFill>
              </a:rPr>
              <a:t> ;</a:t>
            </a:r>
          </a:p>
          <a:p>
            <a:r>
              <a:rPr lang="en-US" sz="1400" b="1" dirty="0" smtClean="0">
                <a:solidFill>
                  <a:schemeClr val="bg1"/>
                </a:solidFill>
              </a:rPr>
              <a:t>    insert into </a:t>
            </a:r>
            <a:r>
              <a:rPr lang="en-US" sz="1400" b="1" dirty="0" err="1" smtClean="0">
                <a:solidFill>
                  <a:schemeClr val="bg1"/>
                </a:solidFill>
              </a:rPr>
              <a:t>table_name</a:t>
            </a:r>
            <a:r>
              <a:rPr lang="en-US" sz="1400" b="1" dirty="0" smtClean="0">
                <a:solidFill>
                  <a:schemeClr val="bg1"/>
                </a:solidFill>
              </a:rPr>
              <a:t>(</a:t>
            </a:r>
            <a:r>
              <a:rPr lang="en-US" sz="1400" b="1" dirty="0" err="1" smtClean="0">
                <a:solidFill>
                  <a:schemeClr val="bg1"/>
                </a:solidFill>
              </a:rPr>
              <a:t>id,name</a:t>
            </a:r>
            <a:r>
              <a:rPr lang="en-US" sz="1400" b="1" dirty="0" smtClean="0">
                <a:solidFill>
                  <a:schemeClr val="bg1"/>
                </a:solidFill>
              </a:rPr>
              <a:t>) values(1,'aa');</a:t>
            </a:r>
          </a:p>
          <a:p>
            <a:endParaRPr lang="en-US" sz="1400" b="1" dirty="0" smtClean="0">
              <a:solidFill>
                <a:schemeClr val="bg1"/>
              </a:solidFill>
            </a:endParaRPr>
          </a:p>
          <a:p>
            <a:r>
              <a:rPr lang="en-US" sz="1400" b="1" dirty="0" smtClean="0">
                <a:solidFill>
                  <a:schemeClr val="bg1"/>
                </a:solidFill>
              </a:rPr>
              <a:t>2.rollback (undo)</a:t>
            </a:r>
          </a:p>
          <a:p>
            <a:r>
              <a:rPr lang="en-US" sz="1400" b="1" dirty="0" smtClean="0">
                <a:solidFill>
                  <a:schemeClr val="bg1"/>
                </a:solidFill>
              </a:rPr>
              <a:t>   rollback to </a:t>
            </a:r>
            <a:r>
              <a:rPr lang="en-US" sz="1400" b="1" dirty="0" err="1" smtClean="0">
                <a:solidFill>
                  <a:schemeClr val="bg1"/>
                </a:solidFill>
              </a:rPr>
              <a:t>savepoint</a:t>
            </a:r>
            <a:r>
              <a:rPr lang="en-US" sz="1400" b="1" dirty="0" smtClean="0">
                <a:solidFill>
                  <a:schemeClr val="bg1"/>
                </a:solidFill>
              </a:rPr>
              <a:t> </a:t>
            </a:r>
            <a:r>
              <a:rPr lang="en-US" sz="1400" b="1" dirty="0" err="1" smtClean="0">
                <a:solidFill>
                  <a:schemeClr val="bg1"/>
                </a:solidFill>
              </a:rPr>
              <a:t>savepoint_name</a:t>
            </a:r>
            <a:r>
              <a:rPr lang="en-US" sz="1400" b="1" dirty="0" smtClean="0">
                <a:solidFill>
                  <a:schemeClr val="bg1"/>
                </a:solidFill>
              </a:rPr>
              <a:t>;</a:t>
            </a:r>
          </a:p>
          <a:p>
            <a:endParaRPr lang="en-US" sz="1400" b="1" dirty="0" smtClean="0">
              <a:solidFill>
                <a:schemeClr val="bg1"/>
              </a:solidFill>
            </a:endParaRPr>
          </a:p>
          <a:p>
            <a:r>
              <a:rPr lang="en-US" sz="1400" b="1" dirty="0" smtClean="0">
                <a:solidFill>
                  <a:schemeClr val="bg1"/>
                </a:solidFill>
              </a:rPr>
              <a:t>1.commit(Fixed= !undo)</a:t>
            </a:r>
          </a:p>
          <a:p>
            <a:r>
              <a:rPr lang="en-US" sz="1400" b="1" dirty="0" smtClean="0">
                <a:solidFill>
                  <a:schemeClr val="bg1"/>
                </a:solidFill>
              </a:rPr>
              <a:t>  commit;  </a:t>
            </a:r>
          </a:p>
          <a:p>
            <a:endParaRPr lang="en-US" sz="1200" b="1" dirty="0" smtClean="0">
              <a:solidFill>
                <a:srgbClr val="FF0000"/>
              </a:solidFill>
            </a:endParaRPr>
          </a:p>
          <a:p>
            <a:endParaRPr lang="en-US" sz="1200" b="1" dirty="0" smtClean="0">
              <a:solidFill>
                <a:srgbClr val="FF0000"/>
              </a:solidFill>
            </a:endParaRPr>
          </a:p>
          <a:p>
            <a:endParaRPr lang="en-US" sz="1200" b="1" dirty="0" smtClean="0">
              <a:solidFill>
                <a:srgbClr val="FF0000"/>
              </a:solidFill>
            </a:endParaRPr>
          </a:p>
          <a:p>
            <a:endParaRPr lang="en-US" sz="1200" b="1" dirty="0" smtClean="0">
              <a:solidFill>
                <a:srgbClr val="FF0000"/>
              </a:solidFill>
            </a:endParaRPr>
          </a:p>
          <a:p>
            <a:endParaRPr lang="en-US" sz="1200" b="1" dirty="0" smtClean="0">
              <a:solidFill>
                <a:srgbClr val="FF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US" sz="2400" b="1" dirty="0" smtClean="0"/>
              <a:t>-&gt; Database Connection[</a:t>
            </a:r>
            <a:r>
              <a:rPr lang="en-US" sz="2400" dirty="0" smtClean="0"/>
              <a:t>pip install </a:t>
            </a:r>
            <a:r>
              <a:rPr lang="en-US" sz="2400" dirty="0" err="1" smtClean="0"/>
              <a:t>mysql</a:t>
            </a:r>
            <a:r>
              <a:rPr lang="en-US" sz="2400" dirty="0" smtClean="0"/>
              <a:t>-connector]</a:t>
            </a:r>
            <a:r>
              <a:rPr lang="en-US" sz="2400" b="1" dirty="0" smtClean="0"/>
              <a:t> </a:t>
            </a:r>
          </a:p>
          <a:p>
            <a:pPr>
              <a:buNone/>
            </a:pPr>
            <a:endParaRPr lang="en-US" sz="2000" b="1" dirty="0"/>
          </a:p>
        </p:txBody>
      </p:sp>
      <p:graphicFrame>
        <p:nvGraphicFramePr>
          <p:cNvPr id="4" name="Object 3"/>
          <p:cNvGraphicFramePr>
            <a:graphicFrameLocks noChangeAspect="1"/>
          </p:cNvGraphicFramePr>
          <p:nvPr/>
        </p:nvGraphicFramePr>
        <p:xfrm>
          <a:off x="0" y="533400"/>
          <a:ext cx="8839200" cy="6019800"/>
        </p:xfrm>
        <a:graphic>
          <a:graphicData uri="http://schemas.openxmlformats.org/presentationml/2006/ole">
            <p:oleObj spid="_x0000_s23554" name="Document" r:id="rId4" imgW="6086974" imgH="5807369" progId="Word.Document.12">
              <p:embed/>
            </p:oleObj>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US" sz="2000" b="1" smtClean="0"/>
              <a:t>6.4 Python os module:-&gt;</a:t>
            </a:r>
          </a:p>
          <a:p>
            <a:pPr>
              <a:buNone/>
            </a:pPr>
            <a:r>
              <a:rPr lang="en-US" sz="1200" smtClean="0"/>
              <a:t>The os module provides us the functions that are involved in file processing operations like renaming, deleting, etc.</a:t>
            </a:r>
          </a:p>
          <a:p>
            <a:pPr>
              <a:buNone/>
            </a:pPr>
            <a:endParaRPr lang="en-US" sz="1200" b="1" smtClean="0"/>
          </a:p>
          <a:p>
            <a:pPr>
              <a:buNone/>
            </a:pPr>
            <a:endParaRPr lang="en-US" sz="2000" dirty="0"/>
          </a:p>
        </p:txBody>
      </p:sp>
      <p:graphicFrame>
        <p:nvGraphicFramePr>
          <p:cNvPr id="4" name="Object 3"/>
          <p:cNvGraphicFramePr>
            <a:graphicFrameLocks noChangeAspect="1"/>
          </p:cNvGraphicFramePr>
          <p:nvPr/>
        </p:nvGraphicFramePr>
        <p:xfrm>
          <a:off x="228599" y="1066800"/>
          <a:ext cx="8654095" cy="4953000"/>
        </p:xfrm>
        <a:graphic>
          <a:graphicData uri="http://schemas.openxmlformats.org/presentationml/2006/ole">
            <p:oleObj spid="_x0000_s24578" name="Document" r:id="rId3" imgW="6038730" imgH="3464044" progId="Word.Document.12">
              <p:embed/>
            </p:oleObj>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US" sz="2800" b="1" u="sng" dirty="0" err="1" smtClean="0"/>
              <a:t>NumPy</a:t>
            </a:r>
            <a:r>
              <a:rPr lang="en-US" sz="2800" b="1" u="sng" dirty="0" smtClean="0"/>
              <a:t>:-&gt;</a:t>
            </a:r>
            <a:r>
              <a:rPr lang="en-US" sz="1500" dirty="0" err="1" smtClean="0"/>
              <a:t>Numpy</a:t>
            </a:r>
            <a:r>
              <a:rPr lang="en-US" sz="1500" dirty="0" smtClean="0"/>
              <a:t>  stands for Numeric Python ,it use for numeric and scientific computing also use multidimensional Array.</a:t>
            </a:r>
          </a:p>
          <a:p>
            <a:pPr>
              <a:buNone/>
            </a:pPr>
            <a:r>
              <a:rPr lang="en-GB" sz="1600" dirty="0" smtClean="0"/>
              <a:t>It also has functions for working in domain</a:t>
            </a:r>
          </a:p>
          <a:p>
            <a:pPr>
              <a:buNone/>
            </a:pPr>
            <a:r>
              <a:rPr lang="en-GB" sz="1600" dirty="0" smtClean="0"/>
              <a:t> of linear algebra, and matrices.</a:t>
            </a:r>
            <a:endParaRPr lang="en-GB" sz="1500" dirty="0" smtClean="0"/>
          </a:p>
          <a:p>
            <a:pPr>
              <a:buNone/>
            </a:pPr>
            <a:r>
              <a:rPr lang="en-US" sz="1500" b="1" dirty="0" smtClean="0"/>
              <a:t>Difference between List and Numpy Library -&gt;</a:t>
            </a:r>
          </a:p>
          <a:p>
            <a:pPr>
              <a:buNone/>
            </a:pPr>
            <a:r>
              <a:rPr lang="en-US" sz="1500" dirty="0" smtClean="0"/>
              <a:t># List 2d array </a:t>
            </a:r>
          </a:p>
          <a:p>
            <a:pPr>
              <a:buNone/>
            </a:pPr>
            <a:r>
              <a:rPr lang="en-US" sz="1500" dirty="0" smtClean="0"/>
              <a:t>pl=[[1,2,3],[5,8,9]]</a:t>
            </a:r>
          </a:p>
          <a:p>
            <a:pPr>
              <a:buNone/>
            </a:pPr>
            <a:r>
              <a:rPr lang="en-US" sz="1500" dirty="0" smtClean="0"/>
              <a:t>pl[1][0]</a:t>
            </a:r>
          </a:p>
          <a:p>
            <a:pPr>
              <a:buNone/>
            </a:pPr>
            <a:r>
              <a:rPr lang="en-GB" sz="1800" b="1" dirty="0" smtClean="0"/>
              <a:t>Why is </a:t>
            </a:r>
            <a:r>
              <a:rPr lang="en-GB" sz="1800" b="1" dirty="0" err="1" smtClean="0"/>
              <a:t>NumPy</a:t>
            </a:r>
            <a:r>
              <a:rPr lang="en-GB" sz="1800" b="1" dirty="0" smtClean="0"/>
              <a:t> Faster Than Lists?</a:t>
            </a:r>
          </a:p>
          <a:p>
            <a:pPr>
              <a:buNone/>
            </a:pPr>
            <a:r>
              <a:rPr lang="en-GB" sz="1800" dirty="0" err="1" smtClean="0"/>
              <a:t>NumPy</a:t>
            </a:r>
            <a:r>
              <a:rPr lang="en-GB" sz="1800" dirty="0" smtClean="0"/>
              <a:t> arrays are stored at one continuous </a:t>
            </a:r>
          </a:p>
          <a:p>
            <a:pPr>
              <a:buNone/>
            </a:pPr>
            <a:r>
              <a:rPr lang="en-GB" sz="1800" dirty="0" smtClean="0"/>
              <a:t>place in memory unlike lists, </a:t>
            </a:r>
          </a:p>
          <a:p>
            <a:pPr>
              <a:buNone/>
            </a:pPr>
            <a:r>
              <a:rPr lang="en-GB" sz="1800" dirty="0" smtClean="0"/>
              <a:t>so processes can access and manipulate them </a:t>
            </a:r>
          </a:p>
          <a:p>
            <a:pPr>
              <a:buNone/>
            </a:pPr>
            <a:r>
              <a:rPr lang="en-GB" sz="1800" dirty="0" smtClean="0"/>
              <a:t>very efficiently.</a:t>
            </a:r>
            <a:endParaRPr lang="en-GB" sz="1800" b="1" dirty="0" smtClean="0"/>
          </a:p>
          <a:p>
            <a:pPr>
              <a:buNone/>
            </a:pPr>
            <a:endParaRPr lang="en-US" sz="1500" dirty="0" smtClean="0"/>
          </a:p>
          <a:p>
            <a:pPr>
              <a:buNone/>
            </a:pPr>
            <a:endParaRPr lang="en-US" sz="2000" dirty="0"/>
          </a:p>
        </p:txBody>
      </p:sp>
      <p:pic>
        <p:nvPicPr>
          <p:cNvPr id="7" name="Picture 6" descr="Untitled.png"/>
          <p:cNvPicPr>
            <a:picLocks noChangeAspect="1"/>
          </p:cNvPicPr>
          <p:nvPr/>
        </p:nvPicPr>
        <p:blipFill>
          <a:blip r:embed="rId2"/>
          <a:stretch>
            <a:fillRect/>
          </a:stretch>
        </p:blipFill>
        <p:spPr>
          <a:xfrm>
            <a:off x="3733800" y="457200"/>
            <a:ext cx="4495800" cy="1524000"/>
          </a:xfrm>
          <a:prstGeom prst="rect">
            <a:avLst/>
          </a:prstGeom>
        </p:spPr>
      </p:pic>
      <p:pic>
        <p:nvPicPr>
          <p:cNvPr id="8" name="Picture 7" descr="1.png"/>
          <p:cNvPicPr>
            <a:picLocks noChangeAspect="1"/>
          </p:cNvPicPr>
          <p:nvPr/>
        </p:nvPicPr>
        <p:blipFill>
          <a:blip r:embed="rId3"/>
          <a:stretch>
            <a:fillRect/>
          </a:stretch>
        </p:blipFill>
        <p:spPr>
          <a:xfrm>
            <a:off x="4419600" y="2057400"/>
            <a:ext cx="4343400" cy="1600200"/>
          </a:xfrm>
          <a:prstGeom prst="rect">
            <a:avLst/>
          </a:prstGeom>
        </p:spPr>
      </p:pic>
      <p:pic>
        <p:nvPicPr>
          <p:cNvPr id="9" name="Picture 8" descr="Untitled5.png"/>
          <p:cNvPicPr>
            <a:picLocks noChangeAspect="1"/>
          </p:cNvPicPr>
          <p:nvPr/>
        </p:nvPicPr>
        <p:blipFill>
          <a:blip r:embed="rId4"/>
          <a:stretch>
            <a:fillRect/>
          </a:stretch>
        </p:blipFill>
        <p:spPr>
          <a:xfrm>
            <a:off x="0" y="4191000"/>
            <a:ext cx="4267200" cy="2438400"/>
          </a:xfrm>
          <a:prstGeom prst="rect">
            <a:avLst/>
          </a:prstGeom>
        </p:spPr>
      </p:pic>
      <p:pic>
        <p:nvPicPr>
          <p:cNvPr id="10" name="Picture 9" descr="Untitled6.png"/>
          <p:cNvPicPr>
            <a:picLocks noChangeAspect="1"/>
          </p:cNvPicPr>
          <p:nvPr/>
        </p:nvPicPr>
        <p:blipFill>
          <a:blip r:embed="rId5"/>
          <a:stretch>
            <a:fillRect/>
          </a:stretch>
        </p:blipFill>
        <p:spPr>
          <a:xfrm>
            <a:off x="4343400" y="3962400"/>
            <a:ext cx="4568463" cy="2594742"/>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GB" sz="1600" b="1" dirty="0" smtClean="0">
                <a:sym typeface="Wingdings" pitchFamily="2" charset="2"/>
              </a:rPr>
              <a:t>-&gt; Why </a:t>
            </a:r>
            <a:r>
              <a:rPr lang="en-GB" sz="1600" b="1" dirty="0" err="1" smtClean="0">
                <a:sym typeface="Wingdings" pitchFamily="2" charset="2"/>
              </a:rPr>
              <a:t>Numpy</a:t>
            </a:r>
            <a:endParaRPr lang="en-GB" sz="1600" b="1" dirty="0" smtClean="0">
              <a:sym typeface="Wingdings" pitchFamily="2" charset="2"/>
            </a:endParaRPr>
          </a:p>
          <a:p>
            <a:pPr>
              <a:buNone/>
            </a:pPr>
            <a:endParaRPr lang="en-GB" sz="1600" dirty="0" smtClean="0">
              <a:sym typeface="Wingdings" pitchFamily="2" charset="2"/>
            </a:endParaRPr>
          </a:p>
          <a:p>
            <a:pPr>
              <a:buNone/>
            </a:pPr>
            <a:endParaRPr lang="en-GB" sz="1600" dirty="0" smtClean="0">
              <a:sym typeface="Wingdings" pitchFamily="2" charset="2"/>
            </a:endParaRPr>
          </a:p>
          <a:p>
            <a:pPr>
              <a:buNone/>
            </a:pPr>
            <a:endParaRPr lang="en-GB" sz="1600" dirty="0" smtClean="0">
              <a:sym typeface="Wingdings" pitchFamily="2" charset="2"/>
            </a:endParaRPr>
          </a:p>
          <a:p>
            <a:pPr>
              <a:buNone/>
            </a:pPr>
            <a:endParaRPr lang="en-GB" sz="1600" dirty="0" smtClean="0">
              <a:sym typeface="Wingdings" pitchFamily="2" charset="2"/>
            </a:endParaRPr>
          </a:p>
          <a:p>
            <a:pPr>
              <a:buNone/>
            </a:pPr>
            <a:endParaRPr lang="en-GB" sz="1600" dirty="0" smtClean="0">
              <a:sym typeface="Wingdings" pitchFamily="2" charset="2"/>
            </a:endParaRPr>
          </a:p>
          <a:p>
            <a:pPr>
              <a:buNone/>
            </a:pPr>
            <a:endParaRPr lang="en-GB" sz="1600" dirty="0" smtClean="0">
              <a:sym typeface="Wingdings" pitchFamily="2" charset="2"/>
            </a:endParaRPr>
          </a:p>
          <a:p>
            <a:pPr>
              <a:buNone/>
            </a:pPr>
            <a:endParaRPr lang="en-GB" sz="1600" dirty="0" smtClean="0">
              <a:sym typeface="Wingdings" pitchFamily="2" charset="2"/>
            </a:endParaRPr>
          </a:p>
          <a:p>
            <a:pPr>
              <a:buNone/>
            </a:pPr>
            <a:r>
              <a:rPr lang="en-GB" sz="1600" dirty="0" smtClean="0">
                <a:sym typeface="Wingdings" pitchFamily="2" charset="2"/>
              </a:rPr>
              <a:t> </a:t>
            </a:r>
            <a:r>
              <a:rPr lang="en-GB" sz="1600" b="1" dirty="0" smtClean="0">
                <a:sym typeface="Wingdings" pitchFamily="2" charset="2"/>
              </a:rPr>
              <a:t>-&gt; Data convert into </a:t>
            </a:r>
            <a:r>
              <a:rPr lang="en-GB" sz="1600" b="1" dirty="0" err="1" smtClean="0">
                <a:sym typeface="Wingdings" pitchFamily="2" charset="2"/>
              </a:rPr>
              <a:t>Numpy</a:t>
            </a:r>
            <a:r>
              <a:rPr lang="en-GB" sz="1600" b="1" dirty="0" smtClean="0">
                <a:sym typeface="Wingdings" pitchFamily="2" charset="2"/>
              </a:rPr>
              <a:t> array for ML model Train</a:t>
            </a:r>
          </a:p>
          <a:p>
            <a:pPr>
              <a:buNone/>
            </a:pPr>
            <a:endParaRPr lang="en-GB" sz="1600" dirty="0" smtClean="0">
              <a:sym typeface="Wingdings" pitchFamily="2" charset="2"/>
            </a:endParaRPr>
          </a:p>
          <a:p>
            <a:pPr>
              <a:buNone/>
            </a:pPr>
            <a:endParaRPr lang="en-GB" sz="1600" dirty="0" smtClean="0">
              <a:sym typeface="Wingdings" pitchFamily="2" charset="2"/>
            </a:endParaRPr>
          </a:p>
          <a:p>
            <a:pPr>
              <a:buNone/>
            </a:pPr>
            <a:endParaRPr lang="en-GB" sz="1600" dirty="0" smtClean="0">
              <a:sym typeface="Wingdings" pitchFamily="2" charset="2"/>
            </a:endParaRPr>
          </a:p>
          <a:p>
            <a:pPr>
              <a:buNone/>
            </a:pPr>
            <a:endParaRPr lang="en-GB" sz="1600" dirty="0" smtClean="0">
              <a:sym typeface="Wingdings" pitchFamily="2" charset="2"/>
            </a:endParaRPr>
          </a:p>
          <a:p>
            <a:pPr>
              <a:buNone/>
            </a:pPr>
            <a:endParaRPr lang="en-GB" sz="1600" dirty="0" smtClean="0">
              <a:sym typeface="Wingdings" pitchFamily="2" charset="2"/>
            </a:endParaRPr>
          </a:p>
          <a:p>
            <a:pPr>
              <a:buNone/>
            </a:pPr>
            <a:endParaRPr lang="en-GB" sz="1600" dirty="0" smtClean="0">
              <a:sym typeface="Wingdings" pitchFamily="2" charset="2"/>
            </a:endParaRPr>
          </a:p>
          <a:p>
            <a:pPr>
              <a:buNone/>
            </a:pPr>
            <a:endParaRPr lang="en-GB" sz="1600" dirty="0" smtClean="0">
              <a:sym typeface="Wingdings" pitchFamily="2" charset="2"/>
            </a:endParaRPr>
          </a:p>
          <a:p>
            <a:pPr>
              <a:buNone/>
            </a:pPr>
            <a:endParaRPr lang="en-GB" sz="1600" dirty="0" smtClean="0">
              <a:sym typeface="Wingdings" pitchFamily="2" charset="2"/>
            </a:endParaRPr>
          </a:p>
          <a:p>
            <a:pPr>
              <a:buNone/>
            </a:pPr>
            <a:endParaRPr lang="en-GB" sz="1600" dirty="0" smtClean="0">
              <a:sym typeface="Wingdings" pitchFamily="2" charset="2"/>
            </a:endParaRPr>
          </a:p>
          <a:p>
            <a:pPr>
              <a:buNone/>
            </a:pPr>
            <a:r>
              <a:rPr lang="en-GB" sz="1600" b="1" dirty="0" smtClean="0">
                <a:sym typeface="Wingdings" pitchFamily="2" charset="2"/>
              </a:rPr>
              <a:t>-&gt; How to use </a:t>
            </a:r>
            <a:r>
              <a:rPr lang="en-GB" sz="1600" b="1" dirty="0" err="1" smtClean="0">
                <a:sym typeface="Wingdings" pitchFamily="2" charset="2"/>
              </a:rPr>
              <a:t>Numpy</a:t>
            </a:r>
            <a:r>
              <a:rPr lang="en-GB" sz="1600" b="1" dirty="0" smtClean="0">
                <a:sym typeface="Wingdings" pitchFamily="2" charset="2"/>
              </a:rPr>
              <a:t> Array </a:t>
            </a:r>
          </a:p>
          <a:p>
            <a:pPr>
              <a:buNone/>
            </a:pPr>
            <a:r>
              <a:rPr lang="en-GB" sz="1600" dirty="0" smtClean="0">
                <a:sym typeface="Wingdings" pitchFamily="2" charset="2"/>
              </a:rPr>
              <a:t> </a:t>
            </a:r>
            <a:r>
              <a:rPr lang="en-GB" sz="1600" dirty="0" err="1" smtClean="0">
                <a:sym typeface="Wingdings" pitchFamily="2" charset="2"/>
              </a:rPr>
              <a:t>i</a:t>
            </a:r>
            <a:r>
              <a:rPr lang="en-GB" sz="1600" dirty="0" smtClean="0">
                <a:sym typeface="Wingdings" pitchFamily="2" charset="2"/>
              </a:rPr>
              <a:t>) install </a:t>
            </a:r>
            <a:r>
              <a:rPr lang="en-GB" sz="1600" dirty="0" err="1" smtClean="0">
                <a:sym typeface="Wingdings" pitchFamily="2" charset="2"/>
              </a:rPr>
              <a:t>Numpy</a:t>
            </a:r>
            <a:r>
              <a:rPr lang="en-GB" sz="1600" dirty="0" smtClean="0">
                <a:sym typeface="Wingdings" pitchFamily="2" charset="2"/>
              </a:rPr>
              <a:t> (pip install </a:t>
            </a:r>
            <a:r>
              <a:rPr lang="en-GB" sz="1600" dirty="0" err="1" smtClean="0">
                <a:sym typeface="Wingdings" pitchFamily="2" charset="2"/>
              </a:rPr>
              <a:t>numpy</a:t>
            </a:r>
            <a:r>
              <a:rPr lang="en-GB" sz="1600" dirty="0" smtClean="0">
                <a:sym typeface="Wingdings" pitchFamily="2" charset="2"/>
              </a:rPr>
              <a:t> )</a:t>
            </a:r>
          </a:p>
          <a:p>
            <a:pPr>
              <a:buNone/>
            </a:pPr>
            <a:r>
              <a:rPr lang="en-GB" sz="1600" dirty="0" smtClean="0">
                <a:sym typeface="Wingdings" pitchFamily="2" charset="2"/>
              </a:rPr>
              <a:t>ii) Import </a:t>
            </a:r>
            <a:r>
              <a:rPr lang="en-GB" sz="1600" dirty="0" err="1" smtClean="0">
                <a:sym typeface="Wingdings" pitchFamily="2" charset="2"/>
              </a:rPr>
              <a:t>numpy</a:t>
            </a:r>
            <a:r>
              <a:rPr lang="en-GB" sz="1600" dirty="0" smtClean="0">
                <a:sym typeface="Wingdings" pitchFamily="2" charset="2"/>
              </a:rPr>
              <a:t> as </a:t>
            </a:r>
            <a:r>
              <a:rPr lang="en-GB" sz="1600" dirty="0" err="1" smtClean="0">
                <a:sym typeface="Wingdings" pitchFamily="2" charset="2"/>
              </a:rPr>
              <a:t>np</a:t>
            </a:r>
            <a:r>
              <a:rPr lang="en-GB" sz="1600" dirty="0" smtClean="0">
                <a:sym typeface="Wingdings" pitchFamily="2" charset="2"/>
              </a:rPr>
              <a:t> </a:t>
            </a:r>
          </a:p>
          <a:p>
            <a:pPr>
              <a:buNone/>
            </a:pPr>
            <a:endParaRPr lang="en-GB" sz="1600" dirty="0" smtClean="0">
              <a:sym typeface="Wingdings" pitchFamily="2" charset="2"/>
            </a:endParaRPr>
          </a:p>
          <a:p>
            <a:pPr>
              <a:buNone/>
            </a:pPr>
            <a:endParaRPr lang="en-GB" sz="1600" dirty="0" smtClean="0">
              <a:sym typeface="Wingdings" pitchFamily="2" charset="2"/>
            </a:endParaRPr>
          </a:p>
          <a:p>
            <a:pPr>
              <a:buNone/>
            </a:pPr>
            <a:endParaRPr lang="en-US" sz="1600" dirty="0"/>
          </a:p>
        </p:txBody>
      </p:sp>
      <p:pic>
        <p:nvPicPr>
          <p:cNvPr id="4" name="Picture 3" descr="Untitled7.png"/>
          <p:cNvPicPr>
            <a:picLocks noChangeAspect="1"/>
          </p:cNvPicPr>
          <p:nvPr/>
        </p:nvPicPr>
        <p:blipFill>
          <a:blip r:embed="rId2"/>
          <a:stretch>
            <a:fillRect/>
          </a:stretch>
        </p:blipFill>
        <p:spPr>
          <a:xfrm>
            <a:off x="0" y="304800"/>
            <a:ext cx="8306520" cy="1981200"/>
          </a:xfrm>
          <a:prstGeom prst="rect">
            <a:avLst/>
          </a:prstGeom>
        </p:spPr>
      </p:pic>
      <p:pic>
        <p:nvPicPr>
          <p:cNvPr id="5" name="Picture 4" descr="Untitled8.png"/>
          <p:cNvPicPr>
            <a:picLocks noChangeAspect="1"/>
          </p:cNvPicPr>
          <p:nvPr/>
        </p:nvPicPr>
        <p:blipFill>
          <a:blip r:embed="rId3"/>
          <a:stretch>
            <a:fillRect/>
          </a:stretch>
        </p:blipFill>
        <p:spPr>
          <a:xfrm>
            <a:off x="0" y="2667000"/>
            <a:ext cx="8991600" cy="2438399"/>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a:buNone/>
            </a:pPr>
            <a:r>
              <a:rPr lang="en-GB" sz="1600" b="1" dirty="0" smtClean="0"/>
              <a:t>Linear Equation Solve by </a:t>
            </a:r>
            <a:r>
              <a:rPr lang="en-GB" sz="1600" b="1" dirty="0" err="1" smtClean="0"/>
              <a:t>numpy</a:t>
            </a:r>
            <a:r>
              <a:rPr lang="en-GB" sz="1600" b="1" dirty="0" smtClean="0"/>
              <a:t> </a:t>
            </a:r>
            <a:r>
              <a:rPr lang="en-GB" sz="1600" b="1" dirty="0" smtClean="0">
                <a:sym typeface="Wingdings" pitchFamily="2" charset="2"/>
              </a:rPr>
              <a:t></a:t>
            </a:r>
          </a:p>
          <a:p>
            <a:pPr>
              <a:buNone/>
            </a:pPr>
            <a:endParaRPr lang="en-GB" sz="1600" b="1" dirty="0" smtClean="0">
              <a:sym typeface="Wingdings" pitchFamily="2" charset="2"/>
            </a:endParaRPr>
          </a:p>
          <a:p>
            <a:pPr>
              <a:buNone/>
            </a:pPr>
            <a:endParaRPr lang="en-GB" sz="1600" b="1" dirty="0" smtClean="0">
              <a:sym typeface="Wingdings" pitchFamily="2" charset="2"/>
            </a:endParaRPr>
          </a:p>
          <a:p>
            <a:pPr>
              <a:buNone/>
            </a:pPr>
            <a:endParaRPr lang="en-GB" sz="1600" b="1" dirty="0" smtClean="0">
              <a:sym typeface="Wingdings" pitchFamily="2" charset="2"/>
            </a:endParaRPr>
          </a:p>
          <a:p>
            <a:pPr>
              <a:buNone/>
            </a:pPr>
            <a:endParaRPr lang="en-GB" sz="1600" b="1" dirty="0" smtClean="0">
              <a:sym typeface="Wingdings" pitchFamily="2" charset="2"/>
            </a:endParaRPr>
          </a:p>
          <a:p>
            <a:pPr>
              <a:buNone/>
            </a:pPr>
            <a:r>
              <a:rPr lang="en-GB" sz="1600" b="1" dirty="0" smtClean="0">
                <a:sym typeface="Wingdings" pitchFamily="2" charset="2"/>
              </a:rPr>
              <a:t>Inverse Matrix ...&gt;</a:t>
            </a:r>
          </a:p>
          <a:p>
            <a:pPr>
              <a:buNone/>
            </a:pPr>
            <a:endParaRPr lang="en-GB" sz="1600" b="1" dirty="0" smtClean="0">
              <a:sym typeface="Wingdings" pitchFamily="2" charset="2"/>
            </a:endParaRPr>
          </a:p>
          <a:p>
            <a:pPr>
              <a:buNone/>
            </a:pPr>
            <a:endParaRPr lang="en-GB" sz="1600" b="1" dirty="0" smtClean="0">
              <a:sym typeface="Wingdings" pitchFamily="2" charset="2"/>
            </a:endParaRPr>
          </a:p>
          <a:p>
            <a:pPr>
              <a:buNone/>
            </a:pPr>
            <a:endParaRPr lang="en-GB" sz="1600" b="1" dirty="0" smtClean="0">
              <a:sym typeface="Wingdings" pitchFamily="2" charset="2"/>
            </a:endParaRPr>
          </a:p>
          <a:p>
            <a:pPr>
              <a:buNone/>
            </a:pPr>
            <a:endParaRPr lang="en-GB" sz="1600" b="1" dirty="0" smtClean="0">
              <a:sym typeface="Wingdings" pitchFamily="2" charset="2"/>
            </a:endParaRPr>
          </a:p>
          <a:p>
            <a:pPr>
              <a:buNone/>
            </a:pPr>
            <a:endParaRPr lang="en-GB" sz="1600" b="1" dirty="0" smtClean="0">
              <a:sym typeface="Wingdings" pitchFamily="2" charset="2"/>
            </a:endParaRPr>
          </a:p>
          <a:p>
            <a:pPr>
              <a:buNone/>
            </a:pPr>
            <a:endParaRPr lang="en-GB" sz="1600" b="1" dirty="0" smtClean="0">
              <a:sym typeface="Wingdings" pitchFamily="2" charset="2"/>
            </a:endParaRPr>
          </a:p>
          <a:p>
            <a:pPr>
              <a:buNone/>
            </a:pPr>
            <a:endParaRPr lang="en-GB" sz="1600" b="1" dirty="0" smtClean="0">
              <a:sym typeface="Wingdings" pitchFamily="2" charset="2"/>
            </a:endParaRPr>
          </a:p>
          <a:p>
            <a:pPr>
              <a:buNone/>
            </a:pPr>
            <a:endParaRPr lang="en-GB" sz="1600" b="1" dirty="0" smtClean="0">
              <a:sym typeface="Wingdings" pitchFamily="2" charset="2"/>
            </a:endParaRPr>
          </a:p>
          <a:p>
            <a:pPr>
              <a:buNone/>
            </a:pPr>
            <a:endParaRPr lang="en-GB" sz="1600" b="1" dirty="0" smtClean="0">
              <a:sym typeface="Wingdings" pitchFamily="2" charset="2"/>
            </a:endParaRPr>
          </a:p>
          <a:p>
            <a:pPr>
              <a:buNone/>
            </a:pPr>
            <a:endParaRPr lang="en-GB" sz="1600" b="1" dirty="0" smtClean="0">
              <a:sym typeface="Wingdings" pitchFamily="2" charset="2"/>
            </a:endParaRPr>
          </a:p>
          <a:p>
            <a:pPr>
              <a:buNone/>
            </a:pPr>
            <a:endParaRPr lang="en-GB" sz="1600" b="1" dirty="0" smtClean="0">
              <a:sym typeface="Wingdings" pitchFamily="2" charset="2"/>
            </a:endParaRPr>
          </a:p>
          <a:p>
            <a:pPr>
              <a:buNone/>
            </a:pPr>
            <a:r>
              <a:rPr lang="en-GB" sz="1600" b="1" dirty="0" smtClean="0">
                <a:sym typeface="Wingdings" pitchFamily="2" charset="2"/>
              </a:rPr>
              <a:t>Eigen Value &amp; </a:t>
            </a:r>
            <a:r>
              <a:rPr lang="en-GB" sz="1600" b="1" dirty="0" err="1" smtClean="0">
                <a:sym typeface="Wingdings" pitchFamily="2" charset="2"/>
              </a:rPr>
              <a:t>eigen</a:t>
            </a:r>
            <a:r>
              <a:rPr lang="en-GB" sz="1600" b="1" dirty="0" smtClean="0">
                <a:sym typeface="Wingdings" pitchFamily="2" charset="2"/>
              </a:rPr>
              <a:t> Vector find </a:t>
            </a:r>
          </a:p>
          <a:p>
            <a:pPr>
              <a:buNone/>
            </a:pPr>
            <a:endParaRPr lang="en-GB" sz="1600" b="1" dirty="0" smtClean="0">
              <a:sym typeface="Wingdings" pitchFamily="2" charset="2"/>
            </a:endParaRPr>
          </a:p>
          <a:p>
            <a:pPr>
              <a:buNone/>
            </a:pPr>
            <a:endParaRPr lang="en-GB" sz="1600" b="1" dirty="0" smtClean="0">
              <a:sym typeface="Wingdings" pitchFamily="2" charset="2"/>
            </a:endParaRPr>
          </a:p>
          <a:p>
            <a:pPr>
              <a:buNone/>
            </a:pPr>
            <a:endParaRPr lang="en-GB" sz="1300" dirty="0" smtClean="0"/>
          </a:p>
          <a:p>
            <a:pPr>
              <a:buNone/>
            </a:pPr>
            <a:endParaRPr lang="en-US" sz="1200" dirty="0"/>
          </a:p>
        </p:txBody>
      </p:sp>
      <p:pic>
        <p:nvPicPr>
          <p:cNvPr id="4" name="Picture 3" descr="lin.png"/>
          <p:cNvPicPr>
            <a:picLocks noChangeAspect="1"/>
          </p:cNvPicPr>
          <p:nvPr/>
        </p:nvPicPr>
        <p:blipFill>
          <a:blip r:embed="rId2"/>
          <a:stretch>
            <a:fillRect/>
          </a:stretch>
        </p:blipFill>
        <p:spPr>
          <a:xfrm>
            <a:off x="4191000" y="0"/>
            <a:ext cx="3962400" cy="1371599"/>
          </a:xfrm>
          <a:prstGeom prst="rect">
            <a:avLst/>
          </a:prstGeom>
        </p:spPr>
      </p:pic>
      <p:sp>
        <p:nvSpPr>
          <p:cNvPr id="5" name="Rounded Rectangle 4"/>
          <p:cNvSpPr/>
          <p:nvPr/>
        </p:nvSpPr>
        <p:spPr>
          <a:xfrm>
            <a:off x="0" y="381000"/>
            <a:ext cx="4038600" cy="1066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200" dirty="0" smtClean="0"/>
              <a:t>a=</a:t>
            </a:r>
            <a:r>
              <a:rPr lang="en-GB" sz="1200" dirty="0" err="1" smtClean="0"/>
              <a:t>np.array</a:t>
            </a:r>
            <a:r>
              <a:rPr lang="en-GB" sz="1200" dirty="0" smtClean="0"/>
              <a:t>([[3,1],[1,2]])</a:t>
            </a:r>
          </a:p>
          <a:p>
            <a:r>
              <a:rPr lang="en-GB" sz="1200" dirty="0" smtClean="0"/>
              <a:t>b=</a:t>
            </a:r>
            <a:r>
              <a:rPr lang="en-GB" sz="1200" dirty="0" err="1" smtClean="0"/>
              <a:t>np.array</a:t>
            </a:r>
            <a:r>
              <a:rPr lang="en-GB" sz="1200" dirty="0" smtClean="0"/>
              <a:t>([9,8])</a:t>
            </a:r>
          </a:p>
          <a:p>
            <a:r>
              <a:rPr lang="en-GB" sz="1200" dirty="0" err="1" smtClean="0"/>
              <a:t>np.linalg.solve</a:t>
            </a:r>
            <a:r>
              <a:rPr lang="en-GB" sz="1200" dirty="0" smtClean="0"/>
              <a:t>(</a:t>
            </a:r>
            <a:r>
              <a:rPr lang="en-GB" sz="1200" dirty="0" err="1" smtClean="0"/>
              <a:t>a,b</a:t>
            </a:r>
            <a:r>
              <a:rPr lang="en-GB" sz="1200" dirty="0" smtClean="0"/>
              <a:t>)</a:t>
            </a:r>
            <a:endParaRPr lang="en-US" sz="1200" dirty="0"/>
          </a:p>
        </p:txBody>
      </p:sp>
      <p:sp>
        <p:nvSpPr>
          <p:cNvPr id="6" name="Oval 5"/>
          <p:cNvSpPr/>
          <p:nvPr/>
        </p:nvSpPr>
        <p:spPr>
          <a:xfrm>
            <a:off x="1752600" y="533400"/>
            <a:ext cx="2057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dirty="0" err="1" smtClean="0">
                <a:solidFill>
                  <a:srgbClr val="FFFF00"/>
                </a:solidFill>
              </a:rPr>
              <a:t>Fst</a:t>
            </a:r>
            <a:r>
              <a:rPr lang="en-GB" sz="1100" dirty="0" smtClean="0">
                <a:solidFill>
                  <a:srgbClr val="FFFF00"/>
                </a:solidFill>
              </a:rPr>
              <a:t> row, x=3 ,y=1</a:t>
            </a:r>
          </a:p>
          <a:p>
            <a:r>
              <a:rPr lang="en-GB" sz="1100" dirty="0" smtClean="0">
                <a:solidFill>
                  <a:srgbClr val="FFFF00"/>
                </a:solidFill>
              </a:rPr>
              <a:t>2</a:t>
            </a:r>
            <a:r>
              <a:rPr lang="en-GB" sz="1100" baseline="30000" dirty="0" smtClean="0">
                <a:solidFill>
                  <a:srgbClr val="FFFF00"/>
                </a:solidFill>
              </a:rPr>
              <a:t>nd</a:t>
            </a:r>
            <a:r>
              <a:rPr lang="en-GB" sz="1100" dirty="0" smtClean="0">
                <a:solidFill>
                  <a:srgbClr val="FFFF00"/>
                </a:solidFill>
              </a:rPr>
              <a:t> row, x=1 ,y=2</a:t>
            </a:r>
          </a:p>
          <a:p>
            <a:r>
              <a:rPr lang="en-GB" sz="1100" dirty="0" smtClean="0">
                <a:solidFill>
                  <a:srgbClr val="FFFF00"/>
                </a:solidFill>
              </a:rPr>
              <a:t>Constant value = 9,8</a:t>
            </a:r>
            <a:endParaRPr lang="en-US" sz="1100" dirty="0">
              <a:solidFill>
                <a:srgbClr val="FFFF00"/>
              </a:solidFill>
            </a:endParaRPr>
          </a:p>
        </p:txBody>
      </p:sp>
      <p:sp>
        <p:nvSpPr>
          <p:cNvPr id="7" name="Rectangle 6"/>
          <p:cNvSpPr/>
          <p:nvPr/>
        </p:nvSpPr>
        <p:spPr>
          <a:xfrm>
            <a:off x="0" y="1828800"/>
            <a:ext cx="2209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200" dirty="0" smtClean="0"/>
              <a:t>a=</a:t>
            </a:r>
            <a:r>
              <a:rPr lang="en-US" sz="1200" dirty="0" err="1" smtClean="0"/>
              <a:t>np.array</a:t>
            </a:r>
            <a:r>
              <a:rPr lang="en-US" sz="1200" dirty="0" smtClean="0"/>
              <a:t>([[2,5],[1,3]])</a:t>
            </a:r>
          </a:p>
          <a:p>
            <a:r>
              <a:rPr lang="en-US" sz="1200" dirty="0" err="1" smtClean="0"/>
              <a:t>np.linalg.inv</a:t>
            </a:r>
            <a:r>
              <a:rPr lang="en-US" sz="1200" dirty="0" smtClean="0"/>
              <a:t>(a)</a:t>
            </a:r>
            <a:endParaRPr lang="en-US" sz="1200" dirty="0"/>
          </a:p>
        </p:txBody>
      </p:sp>
      <p:pic>
        <p:nvPicPr>
          <p:cNvPr id="8" name="Picture 7" descr="lin.png"/>
          <p:cNvPicPr>
            <a:picLocks noChangeAspect="1"/>
          </p:cNvPicPr>
          <p:nvPr/>
        </p:nvPicPr>
        <p:blipFill>
          <a:blip r:embed="rId3"/>
          <a:stretch>
            <a:fillRect/>
          </a:stretch>
        </p:blipFill>
        <p:spPr>
          <a:xfrm>
            <a:off x="0" y="2524824"/>
            <a:ext cx="2743200" cy="1529333"/>
          </a:xfrm>
          <a:prstGeom prst="rect">
            <a:avLst/>
          </a:prstGeom>
        </p:spPr>
      </p:pic>
      <p:sp>
        <p:nvSpPr>
          <p:cNvPr id="9" name="Rectangle 8"/>
          <p:cNvSpPr/>
          <p:nvPr/>
        </p:nvSpPr>
        <p:spPr>
          <a:xfrm>
            <a:off x="2743200" y="1524000"/>
            <a:ext cx="6400800" cy="3276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819400" y="1600200"/>
            <a:ext cx="16002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200" dirty="0" smtClean="0"/>
              <a:t>a=</a:t>
            </a:r>
            <a:r>
              <a:rPr lang="en-US" sz="1200" dirty="0" err="1" smtClean="0"/>
              <a:t>np.array</a:t>
            </a:r>
            <a:r>
              <a:rPr lang="en-US" sz="1200" dirty="0" smtClean="0"/>
              <a:t>([[1,2,-2],[-1,3,0],[0,-2,1]])</a:t>
            </a:r>
          </a:p>
          <a:p>
            <a:r>
              <a:rPr lang="en-US" sz="1200" dirty="0" err="1" smtClean="0"/>
              <a:t>np.linalg.inv</a:t>
            </a:r>
            <a:r>
              <a:rPr lang="en-US" sz="1200" dirty="0" smtClean="0"/>
              <a:t>(a)</a:t>
            </a:r>
            <a:endParaRPr lang="en-US" sz="1200" dirty="0"/>
          </a:p>
        </p:txBody>
      </p:sp>
      <p:pic>
        <p:nvPicPr>
          <p:cNvPr id="11" name="Picture 10" descr="inv2.png"/>
          <p:cNvPicPr>
            <a:picLocks noChangeAspect="1"/>
          </p:cNvPicPr>
          <p:nvPr/>
        </p:nvPicPr>
        <p:blipFill>
          <a:blip r:embed="rId4"/>
          <a:stretch>
            <a:fillRect/>
          </a:stretch>
        </p:blipFill>
        <p:spPr>
          <a:xfrm>
            <a:off x="4419600" y="1524000"/>
            <a:ext cx="4724400" cy="3246402"/>
          </a:xfrm>
          <a:prstGeom prst="rect">
            <a:avLst/>
          </a:prstGeom>
        </p:spPr>
      </p:pic>
      <p:sp>
        <p:nvSpPr>
          <p:cNvPr id="12" name="Rectangle 11"/>
          <p:cNvSpPr/>
          <p:nvPr/>
        </p:nvSpPr>
        <p:spPr>
          <a:xfrm>
            <a:off x="0" y="5334000"/>
            <a:ext cx="2667000" cy="15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200" dirty="0" smtClean="0"/>
              <a:t>#Eigen value &amp; Eigen vector  </a:t>
            </a:r>
          </a:p>
          <a:p>
            <a:r>
              <a:rPr lang="en-US" sz="1200" dirty="0" smtClean="0"/>
              <a:t>a=</a:t>
            </a:r>
            <a:r>
              <a:rPr lang="en-US" sz="1200" dirty="0" err="1" smtClean="0"/>
              <a:t>np.array</a:t>
            </a:r>
            <a:r>
              <a:rPr lang="en-US" sz="1200" dirty="0" smtClean="0"/>
              <a:t>([[1,2,-2],[-1,3,0],[0,-2,1]])</a:t>
            </a:r>
          </a:p>
          <a:p>
            <a:r>
              <a:rPr lang="en-US" sz="1200" dirty="0" err="1" smtClean="0"/>
              <a:t>eigen_value,eigen_vector</a:t>
            </a:r>
            <a:r>
              <a:rPr lang="en-US" sz="1200" dirty="0" smtClean="0"/>
              <a:t>=</a:t>
            </a:r>
            <a:r>
              <a:rPr lang="en-US" sz="1200" dirty="0" err="1" smtClean="0"/>
              <a:t>np.linalg.eig</a:t>
            </a:r>
            <a:r>
              <a:rPr lang="en-US" sz="1200" dirty="0" smtClean="0"/>
              <a:t>(a)</a:t>
            </a:r>
          </a:p>
          <a:p>
            <a:r>
              <a:rPr lang="en-US" sz="1200" dirty="0" smtClean="0"/>
              <a:t>print("</a:t>
            </a:r>
            <a:r>
              <a:rPr lang="en-US" sz="1200" dirty="0" err="1" smtClean="0"/>
              <a:t>eigen</a:t>
            </a:r>
            <a:r>
              <a:rPr lang="en-US" sz="1200" dirty="0" smtClean="0"/>
              <a:t> </a:t>
            </a:r>
            <a:r>
              <a:rPr lang="en-US" sz="1200" dirty="0" err="1" smtClean="0"/>
              <a:t>value",eigen_value</a:t>
            </a:r>
            <a:r>
              <a:rPr lang="en-US" sz="1200" dirty="0" smtClean="0"/>
              <a:t>)</a:t>
            </a:r>
          </a:p>
          <a:p>
            <a:r>
              <a:rPr lang="en-US" sz="1200" dirty="0" smtClean="0"/>
              <a:t>print("</a:t>
            </a:r>
            <a:r>
              <a:rPr lang="en-US" sz="1200" dirty="0" err="1" smtClean="0"/>
              <a:t>eigen</a:t>
            </a:r>
            <a:r>
              <a:rPr lang="en-US" sz="1200" dirty="0" smtClean="0"/>
              <a:t> </a:t>
            </a:r>
            <a:r>
              <a:rPr lang="en-US" sz="1200" dirty="0" err="1" smtClean="0"/>
              <a:t>vector",eigen_vector</a:t>
            </a:r>
            <a:r>
              <a:rPr lang="en-US" sz="1200" dirty="0" smtClean="0"/>
              <a:t>)</a:t>
            </a:r>
            <a:endParaRPr lang="en-US" sz="1200" dirty="0"/>
          </a:p>
        </p:txBody>
      </p:sp>
      <p:pic>
        <p:nvPicPr>
          <p:cNvPr id="13" name="Picture 12" descr="Untitled1.png"/>
          <p:cNvPicPr>
            <a:picLocks noChangeAspect="1"/>
          </p:cNvPicPr>
          <p:nvPr/>
        </p:nvPicPr>
        <p:blipFill>
          <a:blip r:embed="rId5"/>
          <a:stretch>
            <a:fillRect/>
          </a:stretch>
        </p:blipFill>
        <p:spPr>
          <a:xfrm>
            <a:off x="2819400" y="4953000"/>
            <a:ext cx="6172200" cy="19050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US" sz="2000" b="1" u="sng" dirty="0" smtClean="0"/>
              <a:t>Pandas-&gt;</a:t>
            </a:r>
            <a:r>
              <a:rPr lang="en-US" sz="2000" dirty="0" smtClean="0"/>
              <a:t>Pip install pandas</a:t>
            </a:r>
            <a:r>
              <a:rPr lang="en-US" sz="2000" b="1" u="sng" dirty="0" smtClean="0"/>
              <a:t> </a:t>
            </a:r>
          </a:p>
          <a:p>
            <a:pPr>
              <a:buNone/>
            </a:pPr>
            <a:r>
              <a:rPr lang="en-US" sz="1500" dirty="0" smtClean="0"/>
              <a:t>Its use for </a:t>
            </a:r>
            <a:r>
              <a:rPr lang="en-US" sz="1500" b="1" dirty="0" smtClean="0"/>
              <a:t>data manipulation and data analysis</a:t>
            </a:r>
            <a:r>
              <a:rPr lang="en-US" sz="1500" dirty="0" smtClean="0"/>
              <a:t>, its contain single (Series object)and multidimensional(</a:t>
            </a:r>
            <a:r>
              <a:rPr lang="en-US" sz="1500" dirty="0" err="1" smtClean="0"/>
              <a:t>DataFrame</a:t>
            </a:r>
            <a:r>
              <a:rPr lang="en-US" sz="1500" dirty="0" smtClean="0"/>
              <a:t>).</a:t>
            </a:r>
          </a:p>
          <a:p>
            <a:pPr>
              <a:buNone/>
            </a:pPr>
            <a:r>
              <a:rPr lang="en-GB" sz="1500" dirty="0" smtClean="0"/>
              <a:t>reading and writing different formats : .</a:t>
            </a:r>
            <a:r>
              <a:rPr lang="en-GB" sz="1500" dirty="0" err="1" smtClean="0"/>
              <a:t>csv,.tsv,.txt</a:t>
            </a:r>
            <a:r>
              <a:rPr lang="en-GB" sz="1500" dirty="0" smtClean="0"/>
              <a:t> etc</a:t>
            </a:r>
            <a:endParaRPr lang="en-US" sz="1500" dirty="0" smtClean="0"/>
          </a:p>
          <a:p>
            <a:pPr>
              <a:buNone/>
            </a:pPr>
            <a:r>
              <a:rPr lang="en-US" sz="1500" dirty="0" smtClean="0"/>
              <a:t>Data structure for data manipulation </a:t>
            </a:r>
          </a:p>
          <a:p>
            <a:pPr>
              <a:buNone/>
            </a:pPr>
            <a:r>
              <a:rPr lang="en-US" sz="1800" b="1" dirty="0" smtClean="0"/>
              <a:t>Difference between Numpy and Pandas:-&gt;</a:t>
            </a:r>
          </a:p>
          <a:p>
            <a:pPr>
              <a:buNone/>
            </a:pPr>
            <a:endParaRPr lang="en-US" sz="1800" b="1" dirty="0" smtClean="0"/>
          </a:p>
          <a:p>
            <a:pPr>
              <a:buNone/>
            </a:pPr>
            <a:endParaRPr lang="en-US" sz="1800" b="1" dirty="0" smtClean="0"/>
          </a:p>
          <a:p>
            <a:pPr>
              <a:buNone/>
            </a:pPr>
            <a:endParaRPr lang="en-US" sz="1800" b="1" dirty="0" smtClean="0"/>
          </a:p>
          <a:p>
            <a:pPr>
              <a:buNone/>
            </a:pPr>
            <a:endParaRPr lang="en-US" sz="1800" b="1" dirty="0" smtClean="0"/>
          </a:p>
          <a:p>
            <a:pPr>
              <a:buNone/>
            </a:pPr>
            <a:endParaRPr lang="en-US" sz="1800" b="1" dirty="0" smtClean="0"/>
          </a:p>
          <a:p>
            <a:pPr>
              <a:buNone/>
            </a:pPr>
            <a:r>
              <a:rPr lang="en-US" sz="1400" dirty="0" smtClean="0"/>
              <a:t>All, elements in NumPy arrays are accessed by their integer position, starting with zero for the first element. A pandas Series Object is more flexible as you can use define your own labeled index to index and access elements of an array.</a:t>
            </a:r>
          </a:p>
          <a:p>
            <a:pPr>
              <a:buNone/>
            </a:pPr>
            <a:r>
              <a:rPr lang="en-GB" sz="1800" b="1" dirty="0" err="1" smtClean="0">
                <a:solidFill>
                  <a:srgbClr val="002060"/>
                </a:solidFill>
              </a:rPr>
              <a:t>Numpy</a:t>
            </a:r>
            <a:r>
              <a:rPr lang="en-GB" sz="1800" b="1" dirty="0" smtClean="0">
                <a:solidFill>
                  <a:srgbClr val="002060"/>
                </a:solidFill>
              </a:rPr>
              <a:t> array is used for the implementation of pandas data object.</a:t>
            </a:r>
          </a:p>
          <a:p>
            <a:pPr>
              <a:buNone/>
            </a:pPr>
            <a:r>
              <a:rPr lang="en-GB" sz="1800" b="1" dirty="0" smtClean="0"/>
              <a:t>-&gt;Pandas </a:t>
            </a:r>
            <a:r>
              <a:rPr lang="en-GB" sz="1800" b="1" dirty="0" err="1" smtClean="0"/>
              <a:t>DataStructure</a:t>
            </a:r>
            <a:r>
              <a:rPr lang="en-GB" sz="1800" b="1" dirty="0" smtClean="0"/>
              <a:t> </a:t>
            </a:r>
          </a:p>
          <a:p>
            <a:pPr>
              <a:buNone/>
            </a:pPr>
            <a:r>
              <a:rPr lang="en-GB" sz="1800" dirty="0" smtClean="0"/>
              <a:t> </a:t>
            </a:r>
            <a:endParaRPr lang="en-US" sz="1800" dirty="0" smtClean="0"/>
          </a:p>
          <a:p>
            <a:pPr>
              <a:buNone/>
            </a:pPr>
            <a:endParaRPr lang="en-US" sz="1800" b="1" dirty="0" smtClean="0"/>
          </a:p>
          <a:p>
            <a:pPr>
              <a:buNone/>
            </a:pPr>
            <a:endParaRPr lang="en-US" sz="1500" dirty="0" smtClean="0"/>
          </a:p>
          <a:p>
            <a:pPr>
              <a:buNone/>
            </a:pPr>
            <a:endParaRPr lang="en-US" sz="1500" dirty="0" smtClean="0"/>
          </a:p>
          <a:p>
            <a:pPr>
              <a:buNone/>
            </a:pPr>
            <a:endParaRPr lang="en-US" sz="2000" dirty="0" smtClean="0"/>
          </a:p>
          <a:p>
            <a:pPr>
              <a:buNone/>
            </a:pPr>
            <a:endParaRPr lang="en-US" sz="2000" dirty="0" smtClean="0"/>
          </a:p>
          <a:p>
            <a:pPr>
              <a:buNone/>
            </a:pPr>
            <a:endParaRPr lang="en-US" sz="2000" dirty="0" smtClean="0"/>
          </a:p>
          <a:p>
            <a:pPr>
              <a:buNone/>
            </a:pPr>
            <a:endParaRPr lang="en-US" sz="2000" dirty="0"/>
          </a:p>
        </p:txBody>
      </p:sp>
      <p:pic>
        <p:nvPicPr>
          <p:cNvPr id="4" name="Picture 3" descr="hqdefault.jpg"/>
          <p:cNvPicPr>
            <a:picLocks noChangeAspect="1"/>
          </p:cNvPicPr>
          <p:nvPr/>
        </p:nvPicPr>
        <p:blipFill>
          <a:blip r:embed="rId2"/>
          <a:stretch>
            <a:fillRect/>
          </a:stretch>
        </p:blipFill>
        <p:spPr>
          <a:xfrm>
            <a:off x="0" y="1752600"/>
            <a:ext cx="4876800" cy="1447800"/>
          </a:xfrm>
          <a:prstGeom prst="rect">
            <a:avLst/>
          </a:prstGeom>
        </p:spPr>
      </p:pic>
      <p:sp>
        <p:nvSpPr>
          <p:cNvPr id="6" name="Rounded Rectangle 5"/>
          <p:cNvSpPr/>
          <p:nvPr/>
        </p:nvSpPr>
        <p:spPr>
          <a:xfrm>
            <a:off x="4953000" y="762000"/>
            <a:ext cx="4038600" cy="2438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600" dirty="0" smtClean="0"/>
              <a:t>Why Pandas ....Data </a:t>
            </a:r>
            <a:r>
              <a:rPr lang="en-GB" sz="1600" dirty="0" err="1" smtClean="0"/>
              <a:t>Preprocessing</a:t>
            </a:r>
            <a:r>
              <a:rPr lang="en-GB" sz="1600" dirty="0" smtClean="0"/>
              <a:t> </a:t>
            </a:r>
            <a:endParaRPr lang="en-US" sz="1600" dirty="0"/>
          </a:p>
        </p:txBody>
      </p:sp>
      <p:pic>
        <p:nvPicPr>
          <p:cNvPr id="7" name="Picture 6" descr="1.png"/>
          <p:cNvPicPr>
            <a:picLocks noChangeAspect="1"/>
          </p:cNvPicPr>
          <p:nvPr/>
        </p:nvPicPr>
        <p:blipFill>
          <a:blip r:embed="rId3"/>
          <a:stretch>
            <a:fillRect/>
          </a:stretch>
        </p:blipFill>
        <p:spPr>
          <a:xfrm>
            <a:off x="5105400" y="1143000"/>
            <a:ext cx="3733800" cy="1981200"/>
          </a:xfrm>
          <a:prstGeom prst="rect">
            <a:avLst/>
          </a:prstGeom>
        </p:spPr>
      </p:pic>
      <p:pic>
        <p:nvPicPr>
          <p:cNvPr id="8" name="Picture 7" descr="5.png"/>
          <p:cNvPicPr>
            <a:picLocks noChangeAspect="1"/>
          </p:cNvPicPr>
          <p:nvPr/>
        </p:nvPicPr>
        <p:blipFill>
          <a:blip r:embed="rId4"/>
          <a:stretch>
            <a:fillRect/>
          </a:stretch>
        </p:blipFill>
        <p:spPr>
          <a:xfrm>
            <a:off x="0" y="4572000"/>
            <a:ext cx="8686800" cy="2133600"/>
          </a:xfrm>
          <a:prstGeom prst="rect">
            <a:avLst/>
          </a:prstGeom>
        </p:spPr>
      </p:pic>
      <p:sp>
        <p:nvSpPr>
          <p:cNvPr id="9" name="TextBox 8"/>
          <p:cNvSpPr txBox="1"/>
          <p:nvPr/>
        </p:nvSpPr>
        <p:spPr>
          <a:xfrm>
            <a:off x="1752600" y="4572000"/>
            <a:ext cx="457200" cy="369332"/>
          </a:xfrm>
          <a:prstGeom prst="rect">
            <a:avLst/>
          </a:prstGeom>
          <a:noFill/>
        </p:spPr>
        <p:txBody>
          <a:bodyPr wrap="square" rtlCol="0">
            <a:spAutoFit/>
          </a:bodyPr>
          <a:lstStyle/>
          <a:p>
            <a:endParaRPr lang="en-US" dirty="0"/>
          </a:p>
        </p:txBody>
      </p:sp>
      <p:sp>
        <p:nvSpPr>
          <p:cNvPr id="10" name="Rounded Rectangle 9"/>
          <p:cNvSpPr/>
          <p:nvPr/>
        </p:nvSpPr>
        <p:spPr>
          <a:xfrm>
            <a:off x="0" y="5257800"/>
            <a:ext cx="1828800" cy="1447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smtClean="0"/>
              <a:t>Series.....1d</a:t>
            </a:r>
          </a:p>
          <a:p>
            <a:r>
              <a:rPr lang="en-GB" dirty="0" err="1" smtClean="0"/>
              <a:t>DataFrame</a:t>
            </a:r>
            <a:r>
              <a:rPr lang="en-GB" dirty="0" smtClean="0"/>
              <a:t> .2d</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04800"/>
            <a:ext cx="3962400" cy="396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200" dirty="0" smtClean="0"/>
              <a:t>import pandas as pd</a:t>
            </a:r>
          </a:p>
          <a:p>
            <a:r>
              <a:rPr lang="en-US" sz="1200" dirty="0" smtClean="0"/>
              <a:t>#one dimensional array =Series object</a:t>
            </a:r>
          </a:p>
          <a:p>
            <a:r>
              <a:rPr lang="en-US" sz="1200" dirty="0" smtClean="0"/>
              <a:t>s=</a:t>
            </a:r>
            <a:r>
              <a:rPr lang="en-US" sz="1200" dirty="0" err="1" smtClean="0"/>
              <a:t>pd.Series</a:t>
            </a:r>
            <a:r>
              <a:rPr lang="en-US" sz="1200" dirty="0" smtClean="0"/>
              <a:t>([15,8,9,48])</a:t>
            </a:r>
          </a:p>
          <a:p>
            <a:r>
              <a:rPr lang="en-US" sz="1200" dirty="0" smtClean="0"/>
              <a:t>print(s)</a:t>
            </a:r>
          </a:p>
          <a:p>
            <a:r>
              <a:rPr lang="en-US" sz="1200" dirty="0" smtClean="0"/>
              <a:t>print(s[2]) # you have used list all the property </a:t>
            </a:r>
          </a:p>
          <a:p>
            <a:r>
              <a:rPr lang="en-US" sz="1200" dirty="0" smtClean="0"/>
              <a:t>#index value change </a:t>
            </a:r>
          </a:p>
          <a:p>
            <a:r>
              <a:rPr lang="en-US" sz="1200" dirty="0" smtClean="0"/>
              <a:t>s=</a:t>
            </a:r>
            <a:r>
              <a:rPr lang="en-US" sz="1200" dirty="0" err="1" smtClean="0"/>
              <a:t>pd.Series</a:t>
            </a:r>
            <a:r>
              <a:rPr lang="en-US" sz="1200" dirty="0" smtClean="0"/>
              <a:t>([15,8,9,48],index=['</a:t>
            </a:r>
            <a:r>
              <a:rPr lang="en-US" sz="1200" dirty="0" err="1" smtClean="0"/>
              <a:t>a','b','c','d</a:t>
            </a:r>
            <a:r>
              <a:rPr lang="en-US" sz="1200" dirty="0" smtClean="0"/>
              <a:t>'])</a:t>
            </a:r>
          </a:p>
          <a:p>
            <a:r>
              <a:rPr lang="en-US" sz="1200" dirty="0" smtClean="0"/>
              <a:t>print(s)</a:t>
            </a:r>
          </a:p>
          <a:p>
            <a:r>
              <a:rPr lang="en-US" sz="1200" dirty="0" smtClean="0"/>
              <a:t>#dictionary through pandas</a:t>
            </a:r>
          </a:p>
          <a:p>
            <a:r>
              <a:rPr lang="en-US" sz="1200" dirty="0" smtClean="0"/>
              <a:t>s=</a:t>
            </a:r>
            <a:r>
              <a:rPr lang="en-US" sz="1200" dirty="0" err="1" smtClean="0"/>
              <a:t>pd.Series</a:t>
            </a:r>
            <a:r>
              <a:rPr lang="en-US" sz="1200" dirty="0" smtClean="0"/>
              <a:t>({'k1':15,'k2':8,'k3':9,'k4':48})</a:t>
            </a:r>
          </a:p>
          <a:p>
            <a:r>
              <a:rPr lang="en-US" sz="1200" dirty="0" smtClean="0"/>
              <a:t>print(s)</a:t>
            </a:r>
          </a:p>
          <a:p>
            <a:r>
              <a:rPr lang="en-US" sz="1200" dirty="0" smtClean="0"/>
              <a:t># dictionary through pandas and key value change </a:t>
            </a:r>
          </a:p>
          <a:p>
            <a:r>
              <a:rPr lang="en-US" sz="1200" dirty="0" smtClean="0"/>
              <a:t>s=</a:t>
            </a:r>
            <a:r>
              <a:rPr lang="en-US" sz="1200" dirty="0" err="1" smtClean="0"/>
              <a:t>pd.Series</a:t>
            </a:r>
            <a:r>
              <a:rPr lang="en-US" sz="1200" dirty="0" smtClean="0"/>
              <a:t>({'k1':15,'k2':8,'k3':9,'k4':48},index=['k3','k2','k1','k5'])</a:t>
            </a:r>
          </a:p>
          <a:p>
            <a:r>
              <a:rPr lang="en-US" sz="1200" dirty="0" smtClean="0"/>
              <a:t>print(s)</a:t>
            </a:r>
          </a:p>
          <a:p>
            <a:r>
              <a:rPr lang="en-US" sz="1200" dirty="0" smtClean="0"/>
              <a:t># sum of Series</a:t>
            </a:r>
          </a:p>
          <a:p>
            <a:r>
              <a:rPr lang="en-US" sz="1200" dirty="0" smtClean="0"/>
              <a:t>s=</a:t>
            </a:r>
            <a:r>
              <a:rPr lang="en-US" sz="1200" dirty="0" err="1" smtClean="0"/>
              <a:t>pd.Series</a:t>
            </a:r>
            <a:r>
              <a:rPr lang="en-US" sz="1200" dirty="0" smtClean="0"/>
              <a:t>([15,8,9,48])</a:t>
            </a:r>
          </a:p>
          <a:p>
            <a:r>
              <a:rPr lang="en-US" sz="1200" dirty="0" smtClean="0"/>
              <a:t>s1=</a:t>
            </a:r>
            <a:r>
              <a:rPr lang="en-US" sz="1200" dirty="0" err="1" smtClean="0"/>
              <a:t>pd.Series</a:t>
            </a:r>
            <a:r>
              <a:rPr lang="en-US" sz="1200" dirty="0" smtClean="0"/>
              <a:t>([2,4,6,8])</a:t>
            </a:r>
          </a:p>
          <a:p>
            <a:r>
              <a:rPr lang="en-US" sz="1200" dirty="0" smtClean="0"/>
              <a:t>print(s+2) # </a:t>
            </a:r>
            <a:r>
              <a:rPr lang="en-US" sz="1200" dirty="0" err="1" smtClean="0"/>
              <a:t>add,subtruct,multiple</a:t>
            </a:r>
            <a:r>
              <a:rPr lang="en-US" sz="1200" dirty="0" smtClean="0"/>
              <a:t> ,division operation use</a:t>
            </a:r>
          </a:p>
          <a:p>
            <a:r>
              <a:rPr lang="en-US" sz="1200" dirty="0" smtClean="0"/>
              <a:t>s3=s+s1</a:t>
            </a:r>
          </a:p>
          <a:p>
            <a:r>
              <a:rPr lang="en-US" sz="1200" dirty="0" smtClean="0"/>
              <a:t>print(s3) </a:t>
            </a:r>
          </a:p>
          <a:p>
            <a:endParaRPr lang="en-US" sz="1200" dirty="0"/>
          </a:p>
        </p:txBody>
      </p:sp>
      <p:sp>
        <p:nvSpPr>
          <p:cNvPr id="5" name="TextBox 4"/>
          <p:cNvSpPr txBox="1"/>
          <p:nvPr/>
        </p:nvSpPr>
        <p:spPr>
          <a:xfrm>
            <a:off x="152400" y="0"/>
            <a:ext cx="2508444" cy="369332"/>
          </a:xfrm>
          <a:prstGeom prst="rect">
            <a:avLst/>
          </a:prstGeom>
          <a:noFill/>
        </p:spPr>
        <p:txBody>
          <a:bodyPr wrap="none" rtlCol="0">
            <a:spAutoFit/>
          </a:bodyPr>
          <a:lstStyle/>
          <a:p>
            <a:r>
              <a:rPr lang="en-GB" dirty="0" smtClean="0">
                <a:solidFill>
                  <a:srgbClr val="C00000"/>
                </a:solidFill>
              </a:rPr>
              <a:t>Pandas Library Work.......</a:t>
            </a:r>
            <a:endParaRPr lang="en-US" dirty="0">
              <a:solidFill>
                <a:srgbClr val="C00000"/>
              </a:solidFill>
            </a:endParaRPr>
          </a:p>
        </p:txBody>
      </p:sp>
      <p:sp>
        <p:nvSpPr>
          <p:cNvPr id="6" name="Rectangle 5"/>
          <p:cNvSpPr/>
          <p:nvPr/>
        </p:nvSpPr>
        <p:spPr>
          <a:xfrm>
            <a:off x="4267200" y="304800"/>
            <a:ext cx="4648200"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200" dirty="0" smtClean="0"/>
              <a:t>s=</a:t>
            </a:r>
            <a:r>
              <a:rPr lang="en-US" sz="1200" dirty="0" err="1" smtClean="0"/>
              <a:t>pd.DataFrame</a:t>
            </a:r>
            <a:r>
              <a:rPr lang="en-US" sz="1200" dirty="0" smtClean="0"/>
              <a:t>({"name":['som','som2','som3','som4','som5','som6','som7'],"</a:t>
            </a:r>
            <a:r>
              <a:rPr lang="en-US" sz="1200" dirty="0" err="1" smtClean="0"/>
              <a:t>mks</a:t>
            </a:r>
            <a:r>
              <a:rPr lang="en-US" sz="1200" dirty="0" smtClean="0"/>
              <a:t>":[12,16,15,85,89,55,57]})</a:t>
            </a:r>
          </a:p>
          <a:p>
            <a:r>
              <a:rPr lang="en-US" sz="1200" dirty="0" smtClean="0"/>
              <a:t>print(s)</a:t>
            </a:r>
          </a:p>
          <a:p>
            <a:r>
              <a:rPr lang="en-US" sz="1200" dirty="0" smtClean="0"/>
              <a:t>print(</a:t>
            </a:r>
            <a:r>
              <a:rPr lang="en-US" sz="1200" dirty="0" err="1" smtClean="0"/>
              <a:t>s.head</a:t>
            </a:r>
            <a:r>
              <a:rPr lang="en-US" sz="1200" dirty="0" smtClean="0"/>
              <a:t>()) # </a:t>
            </a:r>
            <a:r>
              <a:rPr lang="en-US" sz="1200" dirty="0" err="1" smtClean="0"/>
              <a:t>fst</a:t>
            </a:r>
            <a:r>
              <a:rPr lang="en-US" sz="1200" dirty="0" smtClean="0"/>
              <a:t> 5 data show</a:t>
            </a:r>
          </a:p>
          <a:p>
            <a:r>
              <a:rPr lang="en-US" sz="1200" dirty="0" smtClean="0"/>
              <a:t>print(</a:t>
            </a:r>
            <a:r>
              <a:rPr lang="en-US" sz="1200" dirty="0" err="1" smtClean="0"/>
              <a:t>s.tail</a:t>
            </a:r>
            <a:r>
              <a:rPr lang="en-US" sz="1200" dirty="0" smtClean="0"/>
              <a:t>()) # </a:t>
            </a:r>
            <a:r>
              <a:rPr lang="en-US" sz="1200" dirty="0" err="1" smtClean="0"/>
              <a:t>lst</a:t>
            </a:r>
            <a:r>
              <a:rPr lang="en-US" sz="1200" dirty="0" smtClean="0"/>
              <a:t> 5 data show</a:t>
            </a:r>
          </a:p>
          <a:p>
            <a:r>
              <a:rPr lang="en-US" sz="1200" dirty="0" smtClean="0"/>
              <a:t>print(</a:t>
            </a:r>
            <a:r>
              <a:rPr lang="en-US" sz="1200" dirty="0" err="1" smtClean="0"/>
              <a:t>s.shape</a:t>
            </a:r>
            <a:r>
              <a:rPr lang="en-US" sz="1200" dirty="0" smtClean="0"/>
              <a:t>) # Row and column show </a:t>
            </a:r>
          </a:p>
          <a:p>
            <a:r>
              <a:rPr lang="en-US" sz="1200" dirty="0" smtClean="0"/>
              <a:t>print(</a:t>
            </a:r>
            <a:r>
              <a:rPr lang="en-US" sz="1200" dirty="0" err="1" smtClean="0"/>
              <a:t>s.describe</a:t>
            </a:r>
            <a:r>
              <a:rPr lang="en-US" sz="1200" dirty="0" smtClean="0"/>
              <a:t>()) # Describe </a:t>
            </a:r>
            <a:r>
              <a:rPr lang="en-US" sz="1200" dirty="0" err="1" smtClean="0"/>
              <a:t>DataFrame</a:t>
            </a:r>
            <a:endParaRPr lang="en-US" sz="1200" dirty="0" smtClean="0"/>
          </a:p>
          <a:p>
            <a:endParaRPr lang="en-US" sz="1200" dirty="0"/>
          </a:p>
        </p:txBody>
      </p:sp>
      <p:sp>
        <p:nvSpPr>
          <p:cNvPr id="7" name="TextBox 6"/>
          <p:cNvSpPr txBox="1"/>
          <p:nvPr/>
        </p:nvSpPr>
        <p:spPr>
          <a:xfrm>
            <a:off x="4953000" y="0"/>
            <a:ext cx="3438442" cy="338554"/>
          </a:xfrm>
          <a:prstGeom prst="rect">
            <a:avLst/>
          </a:prstGeom>
          <a:noFill/>
        </p:spPr>
        <p:txBody>
          <a:bodyPr wrap="square" rtlCol="0">
            <a:spAutoFit/>
          </a:bodyPr>
          <a:lstStyle/>
          <a:p>
            <a:r>
              <a:rPr lang="en-GB" sz="1600" dirty="0" err="1" smtClean="0"/>
              <a:t>DataFrame</a:t>
            </a:r>
            <a:r>
              <a:rPr lang="en-GB" sz="1600" dirty="0" smtClean="0"/>
              <a:t> Create Through Pandas</a:t>
            </a:r>
            <a:endParaRPr lang="en-US" sz="1600" dirty="0"/>
          </a:p>
        </p:txBody>
      </p:sp>
      <p:sp>
        <p:nvSpPr>
          <p:cNvPr id="8" name="TextBox 7"/>
          <p:cNvSpPr txBox="1"/>
          <p:nvPr/>
        </p:nvSpPr>
        <p:spPr>
          <a:xfrm>
            <a:off x="4724400" y="1676400"/>
            <a:ext cx="2971800" cy="292388"/>
          </a:xfrm>
          <a:prstGeom prst="rect">
            <a:avLst/>
          </a:prstGeom>
          <a:noFill/>
        </p:spPr>
        <p:txBody>
          <a:bodyPr wrap="square" rtlCol="0">
            <a:spAutoFit/>
          </a:bodyPr>
          <a:lstStyle/>
          <a:p>
            <a:r>
              <a:rPr lang="en-GB" sz="1300" b="1" dirty="0" smtClean="0">
                <a:solidFill>
                  <a:srgbClr val="C00000"/>
                </a:solidFill>
              </a:rPr>
              <a:t>Pandas Describe Function Use</a:t>
            </a:r>
            <a:endParaRPr lang="en-US" sz="1300" b="1" dirty="0">
              <a:solidFill>
                <a:srgbClr val="C00000"/>
              </a:solidFill>
            </a:endParaRPr>
          </a:p>
        </p:txBody>
      </p:sp>
      <p:pic>
        <p:nvPicPr>
          <p:cNvPr id="9" name="Picture 8" descr="1.png"/>
          <p:cNvPicPr>
            <a:picLocks noChangeAspect="1"/>
          </p:cNvPicPr>
          <p:nvPr/>
        </p:nvPicPr>
        <p:blipFill>
          <a:blip r:embed="rId2"/>
          <a:stretch>
            <a:fillRect/>
          </a:stretch>
        </p:blipFill>
        <p:spPr>
          <a:xfrm>
            <a:off x="3992453" y="1905000"/>
            <a:ext cx="5151547" cy="3048000"/>
          </a:xfrm>
          <a:prstGeom prst="rect">
            <a:avLst/>
          </a:prstGeom>
        </p:spPr>
      </p:pic>
      <p:sp>
        <p:nvSpPr>
          <p:cNvPr id="10" name="Content Placeholder 9"/>
          <p:cNvSpPr>
            <a:spLocks noGrp="1"/>
          </p:cNvSpPr>
          <p:nvPr>
            <p:ph idx="1"/>
          </p:nvPr>
        </p:nvSpPr>
        <p:spPr>
          <a:xfrm>
            <a:off x="0" y="0"/>
            <a:ext cx="9144000" cy="6858000"/>
          </a:xfrm>
        </p:spPr>
        <p:txBody>
          <a:bodyPr>
            <a:normAutofit/>
          </a:bodyPr>
          <a:lstStyle/>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US" sz="1600" dirty="0"/>
          </a:p>
        </p:txBody>
      </p:sp>
      <p:sp>
        <p:nvSpPr>
          <p:cNvPr id="13" name="TextBox 12"/>
          <p:cNvSpPr txBox="1"/>
          <p:nvPr/>
        </p:nvSpPr>
        <p:spPr>
          <a:xfrm>
            <a:off x="7848600" y="1981200"/>
            <a:ext cx="551113" cy="369332"/>
          </a:xfrm>
          <a:prstGeom prst="rect">
            <a:avLst/>
          </a:prstGeom>
          <a:noFill/>
        </p:spPr>
        <p:txBody>
          <a:bodyPr wrap="none" rtlCol="0">
            <a:spAutoFit/>
          </a:bodyPr>
          <a:lstStyle/>
          <a:p>
            <a:r>
              <a:rPr lang="en-GB" b="1" u="sng" dirty="0" smtClean="0">
                <a:solidFill>
                  <a:srgbClr val="C00000"/>
                </a:solidFill>
              </a:rPr>
              <a:t>STD</a:t>
            </a:r>
            <a:endParaRPr lang="en-US" b="1" u="sng" dirty="0">
              <a:solidFill>
                <a:srgbClr val="C00000"/>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endParaRPr lang="en-GB" sz="1200" dirty="0" smtClean="0"/>
          </a:p>
          <a:p>
            <a:pPr>
              <a:buNone/>
            </a:pPr>
            <a:endParaRPr lang="en-GB" sz="1200" dirty="0" smtClean="0"/>
          </a:p>
          <a:p>
            <a:pPr>
              <a:buNone/>
            </a:pPr>
            <a:endParaRPr lang="en-GB" sz="1200" dirty="0" smtClean="0"/>
          </a:p>
          <a:p>
            <a:pPr>
              <a:buNone/>
            </a:pPr>
            <a:endParaRPr lang="en-GB" sz="1200" dirty="0" smtClean="0"/>
          </a:p>
          <a:p>
            <a:pPr>
              <a:buNone/>
            </a:pPr>
            <a:endParaRPr lang="en-GB" sz="1200" dirty="0" smtClean="0"/>
          </a:p>
          <a:p>
            <a:pPr>
              <a:buNone/>
            </a:pPr>
            <a:endParaRPr lang="en-GB" sz="1200" dirty="0" smtClean="0"/>
          </a:p>
          <a:p>
            <a:pPr>
              <a:buNone/>
            </a:pPr>
            <a:endParaRPr lang="en-GB" sz="1200" dirty="0" smtClean="0"/>
          </a:p>
          <a:p>
            <a:pPr>
              <a:buNone/>
            </a:pPr>
            <a:endParaRPr lang="en-GB" sz="1200" dirty="0" smtClean="0"/>
          </a:p>
          <a:p>
            <a:pPr>
              <a:buNone/>
            </a:pPr>
            <a:endParaRPr lang="en-GB" sz="1200" dirty="0" smtClean="0"/>
          </a:p>
          <a:p>
            <a:pPr>
              <a:buNone/>
            </a:pPr>
            <a:endParaRPr lang="en-GB" sz="1200" dirty="0" smtClean="0"/>
          </a:p>
          <a:p>
            <a:pPr>
              <a:buNone/>
            </a:pPr>
            <a:r>
              <a:rPr lang="en-GB" sz="2800" b="1" u="sng" dirty="0" smtClean="0"/>
              <a:t>---</a:t>
            </a:r>
            <a:r>
              <a:rPr lang="en-GB" sz="2800" b="1" u="sng" dirty="0" smtClean="0">
                <a:sym typeface="Wingdings" pitchFamily="2" charset="2"/>
              </a:rPr>
              <a:t> Exploratory  Data Analysis(EDA)</a:t>
            </a:r>
          </a:p>
          <a:p>
            <a:pPr>
              <a:buNone/>
            </a:pPr>
            <a:r>
              <a:rPr lang="en-GB" sz="1300" dirty="0" smtClean="0"/>
              <a:t>Exploratory Data Analysis refers to the critical process of performing</a:t>
            </a:r>
          </a:p>
          <a:p>
            <a:pPr>
              <a:buNone/>
            </a:pPr>
            <a:r>
              <a:rPr lang="en-GB" sz="1300" dirty="0" smtClean="0"/>
              <a:t> initial investigations on data so as to discover </a:t>
            </a:r>
            <a:r>
              <a:rPr lang="en-GB" sz="1300" dirty="0" err="1" smtClean="0"/>
              <a:t>patterns,to</a:t>
            </a:r>
            <a:r>
              <a:rPr lang="en-GB" sz="1300" dirty="0" smtClean="0"/>
              <a:t> spot anomalies,</a:t>
            </a:r>
          </a:p>
          <a:p>
            <a:pPr>
              <a:buNone/>
            </a:pPr>
            <a:r>
              <a:rPr lang="en-GB" sz="1300" dirty="0" smtClean="0"/>
              <a:t>to test hypothesis and to check assumptions with the help of summary</a:t>
            </a:r>
          </a:p>
          <a:p>
            <a:pPr>
              <a:buNone/>
            </a:pPr>
            <a:r>
              <a:rPr lang="en-GB" sz="1300" dirty="0" smtClean="0"/>
              <a:t> statistics and graphical representations.</a:t>
            </a:r>
          </a:p>
          <a:p>
            <a:pPr>
              <a:buNone/>
            </a:pPr>
            <a:endParaRPr lang="en-GB" sz="1300" b="1" u="sng" dirty="0" smtClean="0">
              <a:sym typeface="Wingdings" pitchFamily="2" charset="2"/>
            </a:endParaRPr>
          </a:p>
          <a:p>
            <a:pPr>
              <a:buNone/>
            </a:pPr>
            <a:r>
              <a:rPr lang="en-GB" sz="1300" b="1" dirty="0" smtClean="0">
                <a:solidFill>
                  <a:srgbClr val="FF0000"/>
                </a:solidFill>
                <a:sym typeface="Wingdings" pitchFamily="2" charset="2"/>
              </a:rPr>
              <a:t>EDA use Practically ----</a:t>
            </a:r>
          </a:p>
          <a:p>
            <a:pPr>
              <a:buNone/>
            </a:pPr>
            <a:r>
              <a:rPr lang="en-GB" sz="1300" b="1" u="sng" dirty="0" smtClean="0">
                <a:sym typeface="Wingdings" pitchFamily="2" charset="2"/>
              </a:rPr>
              <a:t>Library use Pandas ,</a:t>
            </a:r>
            <a:r>
              <a:rPr lang="en-GB" sz="1300" b="1" u="sng" dirty="0" err="1" smtClean="0">
                <a:sym typeface="Wingdings" pitchFamily="2" charset="2"/>
              </a:rPr>
              <a:t>MatplotLib,Seaborn</a:t>
            </a:r>
            <a:r>
              <a:rPr lang="en-GB" sz="1300" b="1" u="sng" dirty="0" smtClean="0">
                <a:sym typeface="Wingdings" pitchFamily="2" charset="2"/>
              </a:rPr>
              <a:t> </a:t>
            </a:r>
          </a:p>
          <a:p>
            <a:pPr>
              <a:buNone/>
            </a:pPr>
            <a:endParaRPr lang="en-GB" sz="1300" dirty="0" smtClean="0"/>
          </a:p>
        </p:txBody>
      </p:sp>
      <p:pic>
        <p:nvPicPr>
          <p:cNvPr id="4" name="Picture 3" descr="Untitled13.png"/>
          <p:cNvPicPr>
            <a:picLocks noChangeAspect="1"/>
          </p:cNvPicPr>
          <p:nvPr/>
        </p:nvPicPr>
        <p:blipFill>
          <a:blip r:embed="rId2"/>
          <a:stretch>
            <a:fillRect/>
          </a:stretch>
        </p:blipFill>
        <p:spPr>
          <a:xfrm>
            <a:off x="0" y="304800"/>
            <a:ext cx="4574333" cy="1989835"/>
          </a:xfrm>
          <a:prstGeom prst="rect">
            <a:avLst/>
          </a:prstGeom>
        </p:spPr>
      </p:pic>
      <p:sp>
        <p:nvSpPr>
          <p:cNvPr id="5" name="Right Arrow 4"/>
          <p:cNvSpPr/>
          <p:nvPr/>
        </p:nvSpPr>
        <p:spPr>
          <a:xfrm>
            <a:off x="4495800" y="990600"/>
            <a:ext cx="6858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257800" y="457200"/>
            <a:ext cx="3505200" cy="1200329"/>
          </a:xfrm>
          <a:prstGeom prst="rect">
            <a:avLst/>
          </a:prstGeom>
          <a:noFill/>
        </p:spPr>
        <p:txBody>
          <a:bodyPr wrap="square" rtlCol="0">
            <a:spAutoFit/>
          </a:bodyPr>
          <a:lstStyle/>
          <a:p>
            <a:r>
              <a:rPr lang="en-GB" dirty="0" smtClean="0"/>
              <a:t>Average Salary Find (Data Science)</a:t>
            </a:r>
          </a:p>
          <a:p>
            <a:r>
              <a:rPr lang="en-GB" dirty="0" smtClean="0"/>
              <a:t>But 80000 is wrong data for our </a:t>
            </a:r>
          </a:p>
          <a:p>
            <a:r>
              <a:rPr lang="en-GB" dirty="0" smtClean="0"/>
              <a:t>Prediction so delete this data and Prediction . </a:t>
            </a:r>
            <a:endParaRPr lang="en-US" dirty="0"/>
          </a:p>
        </p:txBody>
      </p:sp>
      <p:pic>
        <p:nvPicPr>
          <p:cNvPr id="7" name="Picture 6" descr="1_yY5jSLXWZ4d2H6tVtKRSGg.png"/>
          <p:cNvPicPr>
            <a:picLocks noChangeAspect="1"/>
          </p:cNvPicPr>
          <p:nvPr/>
        </p:nvPicPr>
        <p:blipFill>
          <a:blip r:embed="rId3"/>
          <a:stretch>
            <a:fillRect/>
          </a:stretch>
        </p:blipFill>
        <p:spPr>
          <a:xfrm>
            <a:off x="5715000" y="2133600"/>
            <a:ext cx="3429000" cy="2027096"/>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US" sz="1200" b="1" dirty="0" smtClean="0">
                <a:solidFill>
                  <a:srgbClr val="FFC000"/>
                </a:solidFill>
              </a:rPr>
              <a:t> Read CSV File</a:t>
            </a:r>
          </a:p>
          <a:p>
            <a:pPr>
              <a:buNone/>
            </a:pPr>
            <a:endParaRPr lang="en-US" sz="1200" b="1" dirty="0" smtClean="0">
              <a:solidFill>
                <a:srgbClr val="FFC000"/>
              </a:solidFill>
            </a:endParaRPr>
          </a:p>
          <a:p>
            <a:pPr>
              <a:buNone/>
            </a:pPr>
            <a:endParaRPr lang="en-US" sz="1200" b="1" dirty="0" smtClean="0">
              <a:solidFill>
                <a:srgbClr val="FFC000"/>
              </a:solidFill>
            </a:endParaRPr>
          </a:p>
          <a:p>
            <a:pPr>
              <a:buNone/>
            </a:pPr>
            <a:endParaRPr lang="en-US" sz="1200" b="1" dirty="0" smtClean="0">
              <a:solidFill>
                <a:srgbClr val="FFC000"/>
              </a:solidFill>
            </a:endParaRPr>
          </a:p>
          <a:p>
            <a:pPr>
              <a:buNone/>
            </a:pPr>
            <a:endParaRPr lang="en-US" sz="1200" b="1" dirty="0" smtClean="0">
              <a:solidFill>
                <a:srgbClr val="FFC000"/>
              </a:solidFill>
            </a:endParaRPr>
          </a:p>
          <a:p>
            <a:pPr>
              <a:buNone/>
            </a:pPr>
            <a:endParaRPr lang="en-US" sz="1200" b="1" dirty="0" smtClean="0">
              <a:solidFill>
                <a:srgbClr val="FFC000"/>
              </a:solidFill>
            </a:endParaRPr>
          </a:p>
          <a:p>
            <a:pPr>
              <a:buNone/>
            </a:pPr>
            <a:endParaRPr lang="en-US" sz="1200" b="1" dirty="0" smtClean="0">
              <a:solidFill>
                <a:srgbClr val="FFC000"/>
              </a:solidFill>
            </a:endParaRPr>
          </a:p>
          <a:p>
            <a:pPr>
              <a:buNone/>
            </a:pPr>
            <a:endParaRPr lang="en-US" sz="1200" b="1" dirty="0" smtClean="0">
              <a:solidFill>
                <a:srgbClr val="FFC000"/>
              </a:solidFill>
            </a:endParaRPr>
          </a:p>
          <a:p>
            <a:pPr>
              <a:buNone/>
            </a:pPr>
            <a:endParaRPr lang="en-US" sz="1200" b="1" dirty="0" smtClean="0">
              <a:solidFill>
                <a:srgbClr val="FFC000"/>
              </a:solidFill>
            </a:endParaRPr>
          </a:p>
          <a:p>
            <a:pPr>
              <a:buNone/>
            </a:pPr>
            <a:endParaRPr lang="en-US" sz="1200" b="1" dirty="0" smtClean="0">
              <a:solidFill>
                <a:srgbClr val="FFC000"/>
              </a:solidFill>
            </a:endParaRPr>
          </a:p>
          <a:p>
            <a:pPr>
              <a:buNone/>
            </a:pPr>
            <a:endParaRPr lang="en-US" sz="1200" b="1" dirty="0" smtClean="0">
              <a:solidFill>
                <a:srgbClr val="FFC000"/>
              </a:solidFill>
            </a:endParaRPr>
          </a:p>
          <a:p>
            <a:pPr>
              <a:buNone/>
            </a:pPr>
            <a:endParaRPr lang="en-US" sz="1200" b="1" dirty="0" smtClean="0">
              <a:solidFill>
                <a:srgbClr val="FFC000"/>
              </a:solidFill>
            </a:endParaRPr>
          </a:p>
          <a:p>
            <a:pPr>
              <a:buNone/>
            </a:pPr>
            <a:endParaRPr lang="en-US" sz="1200" b="1" dirty="0" smtClean="0">
              <a:solidFill>
                <a:srgbClr val="FFC000"/>
              </a:solidFill>
            </a:endParaRPr>
          </a:p>
          <a:p>
            <a:pPr>
              <a:buNone/>
            </a:pPr>
            <a:r>
              <a:rPr lang="en-US" sz="1600" b="1" dirty="0" smtClean="0">
                <a:solidFill>
                  <a:srgbClr val="C00000"/>
                </a:solidFill>
              </a:rPr>
              <a:t>……………………………………………………………………………………………………………………………………………………………………</a:t>
            </a:r>
          </a:p>
          <a:p>
            <a:pPr>
              <a:buNone/>
            </a:pPr>
            <a:r>
              <a:rPr lang="en-US" sz="1500" b="1" u="sng" dirty="0" err="1" smtClean="0"/>
              <a:t>MatplotLib</a:t>
            </a:r>
            <a:r>
              <a:rPr lang="en-US" sz="1500" b="1" u="sng" dirty="0" smtClean="0"/>
              <a:t>:-&gt;</a:t>
            </a:r>
            <a:r>
              <a:rPr lang="en-US" sz="1500" b="1" dirty="0" smtClean="0"/>
              <a:t> :&gt; </a:t>
            </a:r>
            <a:r>
              <a:rPr lang="en-US" sz="1500" dirty="0" smtClean="0"/>
              <a:t>Its help to draw Data visualization. </a:t>
            </a:r>
          </a:p>
          <a:p>
            <a:pPr>
              <a:buNone/>
            </a:pPr>
            <a:r>
              <a:rPr lang="en-US" sz="1500" b="1" dirty="0" smtClean="0"/>
              <a:t>Why Data Visualization :-&gt;</a:t>
            </a:r>
            <a:r>
              <a:rPr lang="en-US" sz="1500" dirty="0" smtClean="0"/>
              <a:t>Human brain can process</a:t>
            </a:r>
          </a:p>
          <a:p>
            <a:pPr>
              <a:buNone/>
            </a:pPr>
            <a:r>
              <a:rPr lang="en-US" sz="1500" dirty="0" smtClean="0"/>
              <a:t> information easily when it is in graphical from .</a:t>
            </a:r>
          </a:p>
          <a:p>
            <a:pPr>
              <a:buNone/>
            </a:pPr>
            <a:endParaRPr lang="en-GB" sz="1500" dirty="0" smtClean="0"/>
          </a:p>
          <a:p>
            <a:pPr>
              <a:buNone/>
            </a:pPr>
            <a:r>
              <a:rPr lang="en-GB" sz="1500" b="1" dirty="0" err="1" smtClean="0"/>
              <a:t>Installl</a:t>
            </a:r>
            <a:r>
              <a:rPr lang="en-GB" sz="1500" b="1" dirty="0" smtClean="0"/>
              <a:t> </a:t>
            </a:r>
            <a:r>
              <a:rPr lang="en-GB" sz="1500" b="1" dirty="0" smtClean="0">
                <a:sym typeface="Wingdings" pitchFamily="2" charset="2"/>
              </a:rPr>
              <a:t> </a:t>
            </a:r>
            <a:r>
              <a:rPr lang="en-GB" sz="1500" dirty="0" smtClean="0">
                <a:sym typeface="Wingdings" pitchFamily="2" charset="2"/>
              </a:rPr>
              <a:t>pip install </a:t>
            </a:r>
            <a:r>
              <a:rPr lang="en-GB" sz="1500" dirty="0" err="1" smtClean="0">
                <a:sym typeface="Wingdings" pitchFamily="2" charset="2"/>
              </a:rPr>
              <a:t>matplotlib</a:t>
            </a:r>
            <a:r>
              <a:rPr lang="en-GB" sz="1500" dirty="0" smtClean="0">
                <a:sym typeface="Wingdings" pitchFamily="2" charset="2"/>
              </a:rPr>
              <a:t> </a:t>
            </a:r>
          </a:p>
          <a:p>
            <a:pPr>
              <a:buNone/>
            </a:pPr>
            <a:r>
              <a:rPr lang="en-GB" sz="1500" b="1" dirty="0" smtClean="0">
                <a:sym typeface="Wingdings" pitchFamily="2" charset="2"/>
              </a:rPr>
              <a:t>Import </a:t>
            </a:r>
            <a:r>
              <a:rPr lang="en-GB" sz="1500" dirty="0" smtClean="0">
                <a:sym typeface="Wingdings" pitchFamily="2" charset="2"/>
              </a:rPr>
              <a:t> import </a:t>
            </a:r>
            <a:r>
              <a:rPr lang="en-GB" sz="1500" dirty="0" err="1" smtClean="0">
                <a:sym typeface="Wingdings" pitchFamily="2" charset="2"/>
              </a:rPr>
              <a:t>matplotlib</a:t>
            </a:r>
            <a:r>
              <a:rPr lang="en-GB" sz="1500" dirty="0" smtClean="0">
                <a:sym typeface="Wingdings" pitchFamily="2" charset="2"/>
              </a:rPr>
              <a:t> as </a:t>
            </a:r>
            <a:r>
              <a:rPr lang="en-GB" sz="1500" dirty="0" err="1" smtClean="0">
                <a:sym typeface="Wingdings" pitchFamily="2" charset="2"/>
              </a:rPr>
              <a:t>plt</a:t>
            </a:r>
            <a:r>
              <a:rPr lang="en-GB" sz="1500" dirty="0" smtClean="0">
                <a:sym typeface="Wingdings" pitchFamily="2" charset="2"/>
              </a:rPr>
              <a:t> </a:t>
            </a:r>
          </a:p>
          <a:p>
            <a:pPr>
              <a:buNone/>
            </a:pPr>
            <a:r>
              <a:rPr lang="en-GB" sz="1500" dirty="0" smtClean="0"/>
              <a:t>from </a:t>
            </a:r>
            <a:r>
              <a:rPr lang="en-GB" sz="1500" dirty="0" err="1" smtClean="0"/>
              <a:t>matplotlib</a:t>
            </a:r>
            <a:r>
              <a:rPr lang="en-GB" sz="1500" dirty="0" smtClean="0"/>
              <a:t> import </a:t>
            </a:r>
            <a:r>
              <a:rPr lang="en-GB" sz="1500" dirty="0" err="1" smtClean="0"/>
              <a:t>pyplot</a:t>
            </a:r>
            <a:r>
              <a:rPr lang="en-GB" sz="1500" dirty="0" smtClean="0"/>
              <a:t> as </a:t>
            </a:r>
            <a:r>
              <a:rPr lang="en-GB" sz="1500" dirty="0" err="1" smtClean="0"/>
              <a:t>plt</a:t>
            </a:r>
            <a:endParaRPr lang="en-GB" sz="1500" dirty="0" smtClean="0"/>
          </a:p>
          <a:p>
            <a:pPr>
              <a:buNone/>
            </a:pPr>
            <a:r>
              <a:rPr lang="en-GB" sz="1500" b="1" dirty="0" smtClean="0"/>
              <a:t>------ </a:t>
            </a:r>
            <a:r>
              <a:rPr lang="en-GB" sz="1500" dirty="0" err="1" smtClean="0"/>
              <a:t>pyplot</a:t>
            </a:r>
            <a:r>
              <a:rPr lang="en-GB" sz="1500" dirty="0" smtClean="0"/>
              <a:t> is a module of </a:t>
            </a:r>
            <a:r>
              <a:rPr lang="en-GB" sz="1500" dirty="0" err="1" smtClean="0"/>
              <a:t>matplotlib</a:t>
            </a:r>
            <a:r>
              <a:rPr lang="en-GB" sz="1500" dirty="0" smtClean="0"/>
              <a:t> </a:t>
            </a:r>
          </a:p>
          <a:p>
            <a:pPr>
              <a:buNone/>
            </a:pPr>
            <a:endParaRPr lang="en-US" sz="1500" b="1" dirty="0" smtClean="0"/>
          </a:p>
          <a:p>
            <a:pPr>
              <a:buNone/>
            </a:pPr>
            <a:endParaRPr lang="en-US" sz="1200" b="1" u="sng" dirty="0" smtClean="0"/>
          </a:p>
          <a:p>
            <a:pPr>
              <a:buNone/>
            </a:pPr>
            <a:endParaRPr lang="en-US" sz="1200" b="1" dirty="0" smtClean="0">
              <a:solidFill>
                <a:srgbClr val="FFC000"/>
              </a:solidFill>
            </a:endParaRPr>
          </a:p>
          <a:p>
            <a:pPr>
              <a:buNone/>
            </a:pPr>
            <a:endParaRPr lang="en-GB" sz="1200" dirty="0" smtClean="0"/>
          </a:p>
          <a:p>
            <a:pPr>
              <a:buNone/>
            </a:pPr>
            <a:endParaRPr lang="en-US" sz="1200" dirty="0"/>
          </a:p>
        </p:txBody>
      </p:sp>
      <p:sp>
        <p:nvSpPr>
          <p:cNvPr id="6" name="Rectangle 5"/>
          <p:cNvSpPr/>
          <p:nvPr/>
        </p:nvSpPr>
        <p:spPr>
          <a:xfrm>
            <a:off x="0" y="304800"/>
            <a:ext cx="4038600" cy="2438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200" dirty="0" smtClean="0"/>
              <a:t>s3=</a:t>
            </a:r>
            <a:r>
              <a:rPr lang="en-US" sz="1200" dirty="0" err="1" smtClean="0"/>
              <a:t>pd.read_csv</a:t>
            </a:r>
            <a:r>
              <a:rPr lang="en-US" sz="1200" dirty="0" smtClean="0"/>
              <a:t>("D:\data.csv")</a:t>
            </a:r>
          </a:p>
          <a:p>
            <a:r>
              <a:rPr lang="en-US" sz="1200" dirty="0" smtClean="0"/>
              <a:t>print(s3)</a:t>
            </a:r>
          </a:p>
          <a:p>
            <a:r>
              <a:rPr lang="en-US" sz="1200" dirty="0" smtClean="0"/>
              <a:t>print(s3.iloc[0:2,0:2]) # 2 row and 2 column(index wise) read </a:t>
            </a:r>
          </a:p>
          <a:p>
            <a:r>
              <a:rPr lang="en-US" sz="1200" dirty="0" smtClean="0"/>
              <a:t>#s3.drop(0) # delete row </a:t>
            </a:r>
          </a:p>
          <a:p>
            <a:r>
              <a:rPr lang="en-US" sz="1200" dirty="0" smtClean="0"/>
              <a:t>#s3.drop('</a:t>
            </a:r>
            <a:r>
              <a:rPr lang="en-US" sz="1200" dirty="0" err="1" smtClean="0"/>
              <a:t>Year',axis</a:t>
            </a:r>
            <a:r>
              <a:rPr lang="en-US" sz="1200" dirty="0" smtClean="0"/>
              <a:t>=1) #delete column </a:t>
            </a:r>
          </a:p>
          <a:p>
            <a:r>
              <a:rPr lang="en-US" sz="1200" dirty="0" smtClean="0"/>
              <a:t>#s3.drop([1,2,3],axis=0) # </a:t>
            </a:r>
            <a:r>
              <a:rPr lang="en-US" sz="1200" dirty="0" err="1" smtClean="0"/>
              <a:t>perticular</a:t>
            </a:r>
            <a:r>
              <a:rPr lang="en-US" sz="1200" dirty="0" smtClean="0"/>
              <a:t> row del</a:t>
            </a:r>
          </a:p>
          <a:p>
            <a:r>
              <a:rPr lang="en-US" sz="1200" dirty="0" smtClean="0"/>
              <a:t># Function through interest calculation  </a:t>
            </a:r>
          </a:p>
          <a:p>
            <a:r>
              <a:rPr lang="en-US" sz="1200" dirty="0" smtClean="0"/>
              <a:t>def interest(s):</a:t>
            </a:r>
          </a:p>
          <a:p>
            <a:r>
              <a:rPr lang="en-US" sz="1200" dirty="0" smtClean="0"/>
              <a:t>    return s+((s *3)/100)</a:t>
            </a:r>
          </a:p>
          <a:p>
            <a:r>
              <a:rPr lang="en-US" sz="1200" dirty="0" smtClean="0"/>
              <a:t>s3['</a:t>
            </a:r>
            <a:r>
              <a:rPr lang="en-US" sz="1200" dirty="0" err="1" smtClean="0"/>
              <a:t>Balnc</a:t>
            </a:r>
            <a:r>
              <a:rPr lang="en-US" sz="1200" dirty="0" smtClean="0"/>
              <a:t>'].apply(interest)</a:t>
            </a:r>
          </a:p>
          <a:p>
            <a:r>
              <a:rPr lang="en-US" sz="1200" dirty="0" smtClean="0"/>
              <a:t>#Repeat value count</a:t>
            </a:r>
          </a:p>
          <a:p>
            <a:r>
              <a:rPr lang="en-US" sz="1200" dirty="0" smtClean="0"/>
              <a:t>s3['</a:t>
            </a:r>
            <a:r>
              <a:rPr lang="en-US" sz="1200" dirty="0" err="1" smtClean="0"/>
              <a:t>Monthly_Credit</a:t>
            </a:r>
            <a:r>
              <a:rPr lang="en-US" sz="1200" dirty="0" smtClean="0"/>
              <a:t>'].</a:t>
            </a:r>
            <a:r>
              <a:rPr lang="en-US" sz="1200" dirty="0" err="1" smtClean="0"/>
              <a:t>value_counts</a:t>
            </a:r>
            <a:r>
              <a:rPr lang="en-US" sz="1200" dirty="0" smtClean="0"/>
              <a:t>()</a:t>
            </a:r>
          </a:p>
          <a:p>
            <a:endParaRPr lang="en-US" sz="1200" dirty="0"/>
          </a:p>
        </p:txBody>
      </p:sp>
      <p:pic>
        <p:nvPicPr>
          <p:cNvPr id="7" name="Picture 6" descr="Untitled15.png"/>
          <p:cNvPicPr>
            <a:picLocks noChangeAspect="1"/>
          </p:cNvPicPr>
          <p:nvPr/>
        </p:nvPicPr>
        <p:blipFill>
          <a:blip r:embed="rId2"/>
          <a:stretch>
            <a:fillRect/>
          </a:stretch>
        </p:blipFill>
        <p:spPr>
          <a:xfrm>
            <a:off x="4191000" y="1"/>
            <a:ext cx="4724400" cy="2971799"/>
          </a:xfrm>
          <a:prstGeom prst="rect">
            <a:avLst/>
          </a:prstGeom>
        </p:spPr>
      </p:pic>
      <p:pic>
        <p:nvPicPr>
          <p:cNvPr id="8" name="Picture 7" descr="16.png"/>
          <p:cNvPicPr>
            <a:picLocks noChangeAspect="1"/>
          </p:cNvPicPr>
          <p:nvPr/>
        </p:nvPicPr>
        <p:blipFill>
          <a:blip r:embed="rId3"/>
          <a:stretch>
            <a:fillRect/>
          </a:stretch>
        </p:blipFill>
        <p:spPr>
          <a:xfrm>
            <a:off x="4343400" y="3124200"/>
            <a:ext cx="4800600" cy="2971800"/>
          </a:xfrm>
          <a:prstGeom prst="rect">
            <a:avLst/>
          </a:prstGeom>
        </p:spPr>
      </p:pic>
      <p:sp>
        <p:nvSpPr>
          <p:cNvPr id="9" name="TextBox 8"/>
          <p:cNvSpPr txBox="1"/>
          <p:nvPr/>
        </p:nvSpPr>
        <p:spPr>
          <a:xfrm>
            <a:off x="6324600" y="3124200"/>
            <a:ext cx="1752600" cy="292388"/>
          </a:xfrm>
          <a:prstGeom prst="rect">
            <a:avLst/>
          </a:prstGeom>
          <a:noFill/>
        </p:spPr>
        <p:txBody>
          <a:bodyPr wrap="square" rtlCol="0">
            <a:spAutoFit/>
          </a:bodyPr>
          <a:lstStyle/>
          <a:p>
            <a:r>
              <a:rPr lang="en-GB" sz="1300" b="1" u="sng" dirty="0" smtClean="0"/>
              <a:t>Types of Plot </a:t>
            </a:r>
            <a:endParaRPr lang="en-US" sz="1300" b="1" u="sng"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lgn="ctr">
              <a:buNone/>
            </a:pPr>
            <a:r>
              <a:rPr lang="en-GB" sz="1400" b="1" u="sng" dirty="0" smtClean="0"/>
              <a:t>Programming Concept (Python)</a:t>
            </a:r>
          </a:p>
          <a:p>
            <a:pPr>
              <a:buNone/>
            </a:pPr>
            <a:r>
              <a:rPr lang="en-GB" sz="1400" b="1" u="sng" dirty="0" smtClean="0"/>
              <a:t>-&gt; I</a:t>
            </a:r>
            <a:r>
              <a:rPr lang="en-GB" sz="1400" b="1" dirty="0" smtClean="0"/>
              <a:t>nstall Python software and </a:t>
            </a:r>
            <a:r>
              <a:rPr lang="en-GB" sz="1400" b="1" dirty="0" err="1" smtClean="0"/>
              <a:t>Jupyter</a:t>
            </a:r>
            <a:endParaRPr lang="en-GB" sz="1400" b="1" dirty="0" smtClean="0"/>
          </a:p>
          <a:p>
            <a:pPr>
              <a:buAutoNum type="arabicPeriod"/>
            </a:pPr>
            <a:r>
              <a:rPr lang="en-GB" sz="1200" b="1" dirty="0" smtClean="0">
                <a:hlinkClick r:id="rId2"/>
              </a:rPr>
              <a:t>https://www.python.org/downloads/</a:t>
            </a:r>
            <a:endParaRPr lang="en-GB" sz="1200" b="1" dirty="0" smtClean="0"/>
          </a:p>
          <a:p>
            <a:pPr>
              <a:buNone/>
            </a:pPr>
            <a:r>
              <a:rPr lang="en-US" sz="1200" dirty="0" smtClean="0"/>
              <a:t>2. Install </a:t>
            </a:r>
            <a:r>
              <a:rPr lang="en-US" sz="1200" dirty="0" err="1" smtClean="0"/>
              <a:t>jupyter</a:t>
            </a:r>
            <a:endParaRPr lang="en-US" sz="1200" dirty="0" smtClean="0"/>
          </a:p>
          <a:p>
            <a:pPr>
              <a:buNone/>
            </a:pPr>
            <a:r>
              <a:rPr lang="en-US" sz="1200" dirty="0" smtClean="0"/>
              <a:t>(C:\Users\Somnath\AppData\Local\Programs\Python\Python38-32\Scripts&gt;pip install </a:t>
            </a:r>
            <a:r>
              <a:rPr lang="en-US" sz="1200" dirty="0" err="1" smtClean="0"/>
              <a:t>jupyter</a:t>
            </a:r>
            <a:r>
              <a:rPr lang="en-US" sz="1200" dirty="0" smtClean="0"/>
              <a:t>)</a:t>
            </a:r>
          </a:p>
          <a:p>
            <a:pPr>
              <a:buNone/>
            </a:pPr>
            <a:r>
              <a:rPr lang="en-US" sz="1200" dirty="0" smtClean="0"/>
              <a:t>3. Open </a:t>
            </a:r>
            <a:r>
              <a:rPr lang="en-US" sz="1200" dirty="0" err="1" smtClean="0"/>
              <a:t>Jupyter</a:t>
            </a:r>
            <a:r>
              <a:rPr lang="en-US" sz="1200" dirty="0" smtClean="0"/>
              <a:t> </a:t>
            </a:r>
          </a:p>
          <a:p>
            <a:pPr>
              <a:buNone/>
            </a:pPr>
            <a:r>
              <a:rPr lang="en-US" sz="1200" dirty="0" smtClean="0"/>
              <a:t>(C:\Users\Somnath\AppData\Local\Programs\Python\Python38-32\Scripts&gt;</a:t>
            </a:r>
            <a:r>
              <a:rPr lang="en-US" sz="1200" dirty="0" err="1" smtClean="0"/>
              <a:t>jupyter</a:t>
            </a:r>
            <a:r>
              <a:rPr lang="en-US" sz="1200" dirty="0" smtClean="0"/>
              <a:t> notebook)</a:t>
            </a:r>
          </a:p>
          <a:p>
            <a:pPr>
              <a:buNone/>
            </a:pPr>
            <a:r>
              <a:rPr lang="en-GB" sz="1200" b="1" dirty="0" smtClean="0"/>
              <a:t>.......................................................................................................................................................................................................................</a:t>
            </a:r>
          </a:p>
          <a:p>
            <a:pPr>
              <a:buNone/>
            </a:pPr>
            <a:r>
              <a:rPr lang="en-GB" sz="1200" b="1" dirty="0" smtClean="0"/>
              <a:t>-&gt; Data Type &amp; variable </a:t>
            </a:r>
          </a:p>
          <a:p>
            <a:pPr>
              <a:buNone/>
            </a:pPr>
            <a:endParaRPr lang="en-GB" sz="1200" b="1" dirty="0" smtClean="0"/>
          </a:p>
          <a:p>
            <a:pPr>
              <a:buNone/>
            </a:pPr>
            <a:endParaRPr lang="en-GB" sz="1200" b="1" dirty="0" smtClean="0"/>
          </a:p>
          <a:p>
            <a:pPr>
              <a:buNone/>
            </a:pPr>
            <a:endParaRPr lang="en-GB" sz="1200" b="1" dirty="0" smtClean="0"/>
          </a:p>
          <a:p>
            <a:pPr>
              <a:buNone/>
            </a:pPr>
            <a:endParaRPr lang="en-GB" sz="1200" b="1" dirty="0" smtClean="0"/>
          </a:p>
          <a:p>
            <a:pPr>
              <a:buNone/>
            </a:pPr>
            <a:endParaRPr lang="en-GB" sz="1200" b="1" dirty="0" smtClean="0"/>
          </a:p>
          <a:p>
            <a:pPr>
              <a:buNone/>
            </a:pPr>
            <a:endParaRPr lang="en-GB" sz="1200" b="1" dirty="0" smtClean="0"/>
          </a:p>
          <a:p>
            <a:pPr>
              <a:buNone/>
            </a:pPr>
            <a:endParaRPr lang="en-GB" sz="1200" b="1" dirty="0" smtClean="0"/>
          </a:p>
          <a:p>
            <a:pPr>
              <a:buNone/>
            </a:pPr>
            <a:endParaRPr lang="en-GB" sz="1200" b="1" dirty="0" smtClean="0"/>
          </a:p>
          <a:p>
            <a:pPr>
              <a:buNone/>
            </a:pPr>
            <a:r>
              <a:rPr lang="en-GB" sz="1200" b="1" dirty="0" smtClean="0"/>
              <a:t>Declare variable and data type in python ---</a:t>
            </a:r>
          </a:p>
          <a:p>
            <a:pPr>
              <a:buNone/>
            </a:pPr>
            <a:r>
              <a:rPr lang="en-GB" sz="1200" dirty="0" smtClean="0"/>
              <a:t>No need to declare any data type in python !!!</a:t>
            </a:r>
          </a:p>
          <a:p>
            <a:pPr>
              <a:buNone/>
            </a:pPr>
            <a:r>
              <a:rPr lang="en-GB" sz="1200" dirty="0" smtClean="0"/>
              <a:t>a=12    b=“</a:t>
            </a:r>
            <a:r>
              <a:rPr lang="en-GB" sz="1200" dirty="0" err="1" smtClean="0"/>
              <a:t>aa</a:t>
            </a:r>
            <a:r>
              <a:rPr lang="en-GB" sz="1200" dirty="0" smtClean="0"/>
              <a:t>” c=12.5</a:t>
            </a:r>
          </a:p>
          <a:p>
            <a:pPr>
              <a:buNone/>
            </a:pPr>
            <a:r>
              <a:rPr lang="en-GB" sz="1200" dirty="0" smtClean="0"/>
              <a:t>Type(a) </a:t>
            </a:r>
          </a:p>
          <a:p>
            <a:pPr>
              <a:buNone/>
            </a:pPr>
            <a:r>
              <a:rPr lang="en-GB" sz="1200" b="1" dirty="0" smtClean="0"/>
              <a:t>Why ...?</a:t>
            </a:r>
          </a:p>
          <a:p>
            <a:pPr>
              <a:buNone/>
            </a:pPr>
            <a:endParaRPr lang="en-US" sz="1200" b="1" dirty="0"/>
          </a:p>
        </p:txBody>
      </p:sp>
      <p:pic>
        <p:nvPicPr>
          <p:cNvPr id="4" name="Picture 3" descr="Untitled5.png"/>
          <p:cNvPicPr>
            <a:picLocks noChangeAspect="1"/>
          </p:cNvPicPr>
          <p:nvPr/>
        </p:nvPicPr>
        <p:blipFill>
          <a:blip r:embed="rId3"/>
          <a:stretch>
            <a:fillRect/>
          </a:stretch>
        </p:blipFill>
        <p:spPr>
          <a:xfrm>
            <a:off x="0" y="2057400"/>
            <a:ext cx="6705600" cy="1615922"/>
          </a:xfrm>
          <a:prstGeom prst="rect">
            <a:avLst/>
          </a:prstGeom>
        </p:spPr>
      </p:pic>
      <p:pic>
        <p:nvPicPr>
          <p:cNvPr id="5" name="Picture 4" descr="Untitled6.png"/>
          <p:cNvPicPr>
            <a:picLocks noChangeAspect="1"/>
          </p:cNvPicPr>
          <p:nvPr/>
        </p:nvPicPr>
        <p:blipFill>
          <a:blip r:embed="rId4"/>
          <a:stretch>
            <a:fillRect/>
          </a:stretch>
        </p:blipFill>
        <p:spPr>
          <a:xfrm>
            <a:off x="0" y="4953000"/>
            <a:ext cx="4876800" cy="12192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GB" sz="1400" b="1" dirty="0" err="1" smtClean="0">
                <a:sym typeface="Wingdings" pitchFamily="2" charset="2"/>
              </a:rPr>
              <a:t>MatplotLib</a:t>
            </a:r>
            <a:endParaRPr lang="en-GB" sz="1400" b="1" dirty="0" smtClean="0">
              <a:sym typeface="Wingdings" pitchFamily="2" charset="2"/>
            </a:endParaRPr>
          </a:p>
          <a:p>
            <a:pPr>
              <a:buFont typeface="Wingdings"/>
              <a:buChar char="à"/>
            </a:pPr>
            <a:r>
              <a:rPr lang="en-GB" sz="1400" b="1" dirty="0" smtClean="0">
                <a:sym typeface="Wingdings" pitchFamily="2" charset="2"/>
              </a:rPr>
              <a:t>Scatter Plot Create</a:t>
            </a:r>
            <a:endParaRPr lang="en-GB" sz="1200" dirty="0" smtClean="0">
              <a:sym typeface="Wingdings" pitchFamily="2" charset="2"/>
            </a:endParaRPr>
          </a:p>
          <a:p>
            <a:pPr>
              <a:buFont typeface="Wingdings"/>
              <a:buChar char="à"/>
            </a:pPr>
            <a:endParaRPr lang="en-GB" sz="1200" dirty="0" smtClean="0">
              <a:sym typeface="Wingdings" pitchFamily="2" charset="2"/>
            </a:endParaRPr>
          </a:p>
          <a:p>
            <a:pPr>
              <a:buFont typeface="Wingdings"/>
              <a:buChar char="à"/>
            </a:pPr>
            <a:endParaRPr lang="en-GB" sz="1200" dirty="0" smtClean="0">
              <a:sym typeface="Wingdings" pitchFamily="2" charset="2"/>
            </a:endParaRPr>
          </a:p>
          <a:p>
            <a:pPr>
              <a:buFont typeface="Wingdings"/>
              <a:buChar char="à"/>
            </a:pPr>
            <a:endParaRPr lang="en-GB" sz="1200" dirty="0" smtClean="0">
              <a:sym typeface="Wingdings" pitchFamily="2" charset="2"/>
            </a:endParaRPr>
          </a:p>
          <a:p>
            <a:pPr>
              <a:buFont typeface="Wingdings"/>
              <a:buChar char="à"/>
            </a:pPr>
            <a:endParaRPr lang="en-GB" sz="1200" dirty="0" smtClean="0">
              <a:sym typeface="Wingdings" pitchFamily="2" charset="2"/>
            </a:endParaRPr>
          </a:p>
          <a:p>
            <a:pPr>
              <a:buFont typeface="Wingdings"/>
              <a:buChar char="à"/>
            </a:pPr>
            <a:endParaRPr lang="en-GB" sz="1200" dirty="0" smtClean="0">
              <a:sym typeface="Wingdings" pitchFamily="2" charset="2"/>
            </a:endParaRPr>
          </a:p>
          <a:p>
            <a:pPr>
              <a:buFont typeface="Wingdings"/>
              <a:buChar char="à"/>
            </a:pPr>
            <a:endParaRPr lang="en-GB" sz="1200" dirty="0" smtClean="0">
              <a:sym typeface="Wingdings" pitchFamily="2" charset="2"/>
            </a:endParaRPr>
          </a:p>
          <a:p>
            <a:pPr>
              <a:buFont typeface="Wingdings"/>
              <a:buChar char="à"/>
            </a:pPr>
            <a:endParaRPr lang="en-GB" sz="1200" dirty="0" smtClean="0">
              <a:sym typeface="Wingdings" pitchFamily="2" charset="2"/>
            </a:endParaRPr>
          </a:p>
          <a:p>
            <a:pPr>
              <a:buFont typeface="Wingdings"/>
              <a:buChar char="à"/>
            </a:pPr>
            <a:endParaRPr lang="en-GB" sz="1200" dirty="0" smtClean="0">
              <a:sym typeface="Wingdings" pitchFamily="2" charset="2"/>
            </a:endParaRPr>
          </a:p>
          <a:p>
            <a:pPr>
              <a:buNone/>
            </a:pPr>
            <a:endParaRPr lang="en-GB" sz="1400" b="1" dirty="0" smtClean="0">
              <a:sym typeface="Wingdings" pitchFamily="2" charset="2"/>
            </a:endParaRPr>
          </a:p>
          <a:p>
            <a:pPr>
              <a:buNone/>
            </a:pPr>
            <a:endParaRPr lang="en-GB" sz="1400" b="1" dirty="0" smtClean="0">
              <a:sym typeface="Wingdings" pitchFamily="2" charset="2"/>
            </a:endParaRPr>
          </a:p>
          <a:p>
            <a:pPr>
              <a:buNone/>
            </a:pPr>
            <a:r>
              <a:rPr lang="en-GB" sz="1600" b="1" dirty="0" smtClean="0"/>
              <a:t>-&gt; Pie Plot Create </a:t>
            </a:r>
          </a:p>
          <a:p>
            <a:pPr>
              <a:buNone/>
            </a:pPr>
            <a:endParaRPr lang="en-GB" sz="1200" dirty="0" smtClean="0"/>
          </a:p>
          <a:p>
            <a:pPr>
              <a:buNone/>
            </a:pPr>
            <a:endParaRPr lang="en-GB" sz="1200" dirty="0" smtClean="0"/>
          </a:p>
          <a:p>
            <a:pPr>
              <a:buNone/>
            </a:pPr>
            <a:endParaRPr lang="en-GB" sz="1200" dirty="0" smtClean="0"/>
          </a:p>
          <a:p>
            <a:pPr>
              <a:buNone/>
            </a:pPr>
            <a:endParaRPr lang="en-GB" sz="1200" dirty="0" smtClean="0"/>
          </a:p>
          <a:p>
            <a:pPr>
              <a:buNone/>
            </a:pPr>
            <a:endParaRPr lang="en-GB" sz="1200" dirty="0" smtClean="0"/>
          </a:p>
          <a:p>
            <a:pPr>
              <a:buNone/>
            </a:pPr>
            <a:endParaRPr lang="en-GB" sz="1200" dirty="0" smtClean="0"/>
          </a:p>
          <a:p>
            <a:pPr>
              <a:buNone/>
            </a:pPr>
            <a:endParaRPr lang="en-GB" sz="1600" b="1" dirty="0" smtClean="0"/>
          </a:p>
          <a:p>
            <a:pPr>
              <a:buNone/>
            </a:pPr>
            <a:endParaRPr lang="en-GB" sz="1600" b="1" dirty="0" smtClean="0"/>
          </a:p>
          <a:p>
            <a:pPr>
              <a:buNone/>
            </a:pPr>
            <a:endParaRPr lang="en-US" sz="1200" b="1" dirty="0"/>
          </a:p>
        </p:txBody>
      </p:sp>
      <p:sp>
        <p:nvSpPr>
          <p:cNvPr id="4" name="Rectangle 3"/>
          <p:cNvSpPr/>
          <p:nvPr/>
        </p:nvSpPr>
        <p:spPr>
          <a:xfrm>
            <a:off x="0" y="609600"/>
            <a:ext cx="3429000" cy="1981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100" dirty="0" smtClean="0"/>
              <a:t>import </a:t>
            </a:r>
            <a:r>
              <a:rPr lang="en-US" sz="1100" dirty="0" err="1" smtClean="0"/>
              <a:t>matplotlib.pyplot</a:t>
            </a:r>
            <a:r>
              <a:rPr lang="en-US" sz="1100" dirty="0" smtClean="0"/>
              <a:t> as </a:t>
            </a:r>
            <a:r>
              <a:rPr lang="en-US" sz="1100" dirty="0" err="1" smtClean="0"/>
              <a:t>plt</a:t>
            </a:r>
            <a:endParaRPr lang="en-US" sz="1100" dirty="0" smtClean="0"/>
          </a:p>
          <a:p>
            <a:r>
              <a:rPr lang="en-US" sz="1100" dirty="0" smtClean="0"/>
              <a:t>import pandas as pd </a:t>
            </a:r>
          </a:p>
          <a:p>
            <a:r>
              <a:rPr lang="en-US" sz="1100" dirty="0" smtClean="0"/>
              <a:t>#Read CSV File </a:t>
            </a:r>
          </a:p>
          <a:p>
            <a:r>
              <a:rPr lang="en-US" sz="1100" dirty="0" smtClean="0"/>
              <a:t>data=</a:t>
            </a:r>
            <a:r>
              <a:rPr lang="en-US" sz="1100" dirty="0" err="1" smtClean="0"/>
              <a:t>pd.read_csv</a:t>
            </a:r>
            <a:r>
              <a:rPr lang="en-US" sz="1100" dirty="0" smtClean="0"/>
              <a:t>("bank_loan.csv")</a:t>
            </a:r>
          </a:p>
          <a:p>
            <a:r>
              <a:rPr lang="en-US" sz="1100" dirty="0" smtClean="0"/>
              <a:t>data</a:t>
            </a:r>
          </a:p>
          <a:p>
            <a:r>
              <a:rPr lang="en-US" sz="1100" dirty="0" smtClean="0"/>
              <a:t>#scatter Plot Create( </a:t>
            </a:r>
            <a:r>
              <a:rPr lang="en-US" sz="1100" dirty="0" err="1" smtClean="0"/>
              <a:t>Matplotlib</a:t>
            </a:r>
            <a:r>
              <a:rPr lang="en-US" sz="1100" dirty="0" smtClean="0"/>
              <a:t>) </a:t>
            </a:r>
          </a:p>
          <a:p>
            <a:r>
              <a:rPr lang="en-US" sz="1100" dirty="0" err="1" smtClean="0"/>
              <a:t>data.plot</a:t>
            </a:r>
            <a:r>
              <a:rPr lang="en-US" sz="1100" dirty="0" smtClean="0"/>
              <a:t>(kind='</a:t>
            </a:r>
            <a:r>
              <a:rPr lang="en-US" sz="1100" dirty="0" err="1" smtClean="0"/>
              <a:t>scatter',x</a:t>
            </a:r>
            <a:r>
              <a:rPr lang="en-US" sz="1100" dirty="0" smtClean="0"/>
              <a:t>='</a:t>
            </a:r>
            <a:r>
              <a:rPr lang="en-US" sz="1100" dirty="0" err="1" smtClean="0"/>
              <a:t>Balnc',y</a:t>
            </a:r>
            <a:r>
              <a:rPr lang="en-US" sz="1100" dirty="0" smtClean="0"/>
              <a:t>='</a:t>
            </a:r>
            <a:r>
              <a:rPr lang="en-US" sz="1100" dirty="0" err="1" smtClean="0"/>
              <a:t>Loan_Eli</a:t>
            </a:r>
            <a:r>
              <a:rPr lang="en-US" sz="1100" dirty="0" smtClean="0"/>
              <a:t>')</a:t>
            </a:r>
          </a:p>
          <a:p>
            <a:r>
              <a:rPr lang="en-US" sz="1100" dirty="0" err="1" smtClean="0"/>
              <a:t>plt.title</a:t>
            </a:r>
            <a:r>
              <a:rPr lang="en-US" sz="1100" dirty="0" smtClean="0"/>
              <a:t>("my </a:t>
            </a:r>
            <a:r>
              <a:rPr lang="en-US" sz="1100" dirty="0" err="1" smtClean="0"/>
              <a:t>fst</a:t>
            </a:r>
            <a:r>
              <a:rPr lang="en-US" sz="1100" dirty="0" smtClean="0"/>
              <a:t> plot")</a:t>
            </a:r>
          </a:p>
          <a:p>
            <a:r>
              <a:rPr lang="en-US" sz="1100" dirty="0" err="1" smtClean="0"/>
              <a:t>plt.ylabel</a:t>
            </a:r>
            <a:r>
              <a:rPr lang="en-US" sz="1100" dirty="0" smtClean="0"/>
              <a:t>("y-axis")</a:t>
            </a:r>
          </a:p>
          <a:p>
            <a:r>
              <a:rPr lang="en-US" sz="1100" dirty="0" err="1" smtClean="0"/>
              <a:t>plt.xlabel</a:t>
            </a:r>
            <a:r>
              <a:rPr lang="en-US" sz="1100" dirty="0" smtClean="0"/>
              <a:t>("x-axis")</a:t>
            </a:r>
          </a:p>
          <a:p>
            <a:r>
              <a:rPr lang="en-US" sz="1100" dirty="0" err="1" smtClean="0"/>
              <a:t>plt.show</a:t>
            </a:r>
            <a:r>
              <a:rPr lang="en-US" sz="1100" dirty="0" smtClean="0"/>
              <a:t>()</a:t>
            </a:r>
          </a:p>
          <a:p>
            <a:endParaRPr lang="en-US" sz="1100" dirty="0"/>
          </a:p>
        </p:txBody>
      </p:sp>
      <p:pic>
        <p:nvPicPr>
          <p:cNvPr id="5" name="Picture 4" descr="17.png"/>
          <p:cNvPicPr>
            <a:picLocks noChangeAspect="1"/>
          </p:cNvPicPr>
          <p:nvPr/>
        </p:nvPicPr>
        <p:blipFill>
          <a:blip r:embed="rId2"/>
          <a:stretch>
            <a:fillRect/>
          </a:stretch>
        </p:blipFill>
        <p:spPr>
          <a:xfrm>
            <a:off x="3581400" y="1"/>
            <a:ext cx="5410200" cy="2438400"/>
          </a:xfrm>
          <a:prstGeom prst="rect">
            <a:avLst/>
          </a:prstGeom>
        </p:spPr>
      </p:pic>
      <p:sp>
        <p:nvSpPr>
          <p:cNvPr id="10" name="Rectangle 9"/>
          <p:cNvSpPr/>
          <p:nvPr/>
        </p:nvSpPr>
        <p:spPr>
          <a:xfrm>
            <a:off x="0" y="3124200"/>
            <a:ext cx="3429000" cy="2514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100" dirty="0" smtClean="0"/>
              <a:t>import </a:t>
            </a:r>
            <a:r>
              <a:rPr lang="en-US" sz="1100" dirty="0" err="1" smtClean="0"/>
              <a:t>matplotlib.pyplot</a:t>
            </a:r>
            <a:r>
              <a:rPr lang="en-US" sz="1100" dirty="0" smtClean="0"/>
              <a:t> as </a:t>
            </a:r>
            <a:r>
              <a:rPr lang="en-US" sz="1100" dirty="0" err="1" smtClean="0"/>
              <a:t>plt</a:t>
            </a:r>
            <a:endParaRPr lang="en-US" sz="1100" dirty="0" smtClean="0"/>
          </a:p>
          <a:p>
            <a:r>
              <a:rPr lang="en-US" sz="1100" dirty="0" smtClean="0"/>
              <a:t>import pandas as pd </a:t>
            </a:r>
          </a:p>
          <a:p>
            <a:r>
              <a:rPr lang="en-US" sz="1100" dirty="0" smtClean="0"/>
              <a:t>#Read CSV File </a:t>
            </a:r>
          </a:p>
          <a:p>
            <a:r>
              <a:rPr lang="en-US" sz="1100" dirty="0" smtClean="0"/>
              <a:t>data=</a:t>
            </a:r>
            <a:r>
              <a:rPr lang="en-US" sz="1100" dirty="0" err="1" smtClean="0"/>
              <a:t>pd.read_csv</a:t>
            </a:r>
            <a:r>
              <a:rPr lang="en-US" sz="1100" dirty="0" smtClean="0"/>
              <a:t>("bank_loan.csv")</a:t>
            </a:r>
          </a:p>
          <a:p>
            <a:r>
              <a:rPr lang="en-US" sz="1100" dirty="0" smtClean="0"/>
              <a:t># Creating dataset</a:t>
            </a:r>
          </a:p>
          <a:p>
            <a:r>
              <a:rPr lang="en-US" sz="1100" dirty="0" err="1" smtClean="0"/>
              <a:t>balnc</a:t>
            </a:r>
            <a:r>
              <a:rPr lang="en-US" sz="1100" dirty="0" smtClean="0"/>
              <a:t> = list(data['</a:t>
            </a:r>
            <a:r>
              <a:rPr lang="en-US" sz="1100" dirty="0" err="1" smtClean="0"/>
              <a:t>Balnc</a:t>
            </a:r>
            <a:r>
              <a:rPr lang="en-US" sz="1100" dirty="0" smtClean="0"/>
              <a:t>'])</a:t>
            </a:r>
          </a:p>
          <a:p>
            <a:r>
              <a:rPr lang="en-US" sz="1100" dirty="0" smtClean="0"/>
              <a:t>data1 = data['</a:t>
            </a:r>
            <a:r>
              <a:rPr lang="en-US" sz="1100" dirty="0" err="1" smtClean="0"/>
              <a:t>Loan_Eli</a:t>
            </a:r>
            <a:r>
              <a:rPr lang="en-US" sz="1100" dirty="0" smtClean="0"/>
              <a:t>']</a:t>
            </a:r>
          </a:p>
          <a:p>
            <a:r>
              <a:rPr lang="en-US" sz="1100" dirty="0" smtClean="0"/>
              <a:t> # Creating plot</a:t>
            </a:r>
          </a:p>
          <a:p>
            <a:r>
              <a:rPr lang="en-US" sz="1100" dirty="0" smtClean="0"/>
              <a:t>fig = </a:t>
            </a:r>
            <a:r>
              <a:rPr lang="en-US" sz="1100" dirty="0" err="1" smtClean="0"/>
              <a:t>plt.figure</a:t>
            </a:r>
            <a:r>
              <a:rPr lang="en-US" sz="1100" dirty="0" smtClean="0"/>
              <a:t>(</a:t>
            </a:r>
            <a:r>
              <a:rPr lang="en-US" sz="1100" dirty="0" err="1" smtClean="0"/>
              <a:t>figsize</a:t>
            </a:r>
            <a:r>
              <a:rPr lang="en-US" sz="1100" dirty="0" smtClean="0"/>
              <a:t> =(10, 7))</a:t>
            </a:r>
          </a:p>
          <a:p>
            <a:r>
              <a:rPr lang="en-US" sz="1100" dirty="0" smtClean="0"/>
              <a:t>plt.pie(</a:t>
            </a:r>
            <a:r>
              <a:rPr lang="en-US" sz="1100" dirty="0" err="1" smtClean="0"/>
              <a:t>balnc</a:t>
            </a:r>
            <a:r>
              <a:rPr lang="en-US" sz="1100" dirty="0" smtClean="0"/>
              <a:t>, labels = data1,autopct='%.0f%%',shadow = True)</a:t>
            </a:r>
          </a:p>
          <a:p>
            <a:r>
              <a:rPr lang="en-US" sz="1100" dirty="0" smtClean="0"/>
              <a:t> # show plot</a:t>
            </a:r>
          </a:p>
          <a:p>
            <a:r>
              <a:rPr lang="en-US" sz="1100" dirty="0" err="1" smtClean="0"/>
              <a:t>plt.show</a:t>
            </a:r>
            <a:r>
              <a:rPr lang="en-US" sz="1100" dirty="0" smtClean="0"/>
              <a:t>() </a:t>
            </a:r>
            <a:endParaRPr lang="en-US" sz="1100" dirty="0"/>
          </a:p>
        </p:txBody>
      </p:sp>
      <p:pic>
        <p:nvPicPr>
          <p:cNvPr id="11" name="Picture 10" descr="1.png"/>
          <p:cNvPicPr>
            <a:picLocks noChangeAspect="1"/>
          </p:cNvPicPr>
          <p:nvPr/>
        </p:nvPicPr>
        <p:blipFill>
          <a:blip r:embed="rId3"/>
          <a:stretch>
            <a:fillRect/>
          </a:stretch>
        </p:blipFill>
        <p:spPr>
          <a:xfrm>
            <a:off x="3505200" y="2667000"/>
            <a:ext cx="5486400" cy="4038600"/>
          </a:xfrm>
          <a:prstGeom prst="rect">
            <a:avLst/>
          </a:prstGeom>
        </p:spPr>
      </p:pic>
      <p:sp>
        <p:nvSpPr>
          <p:cNvPr id="12" name="Rounded Rectangle 11"/>
          <p:cNvSpPr/>
          <p:nvPr/>
        </p:nvSpPr>
        <p:spPr>
          <a:xfrm>
            <a:off x="304800" y="6019800"/>
            <a:ext cx="30480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b="1" dirty="0" smtClean="0">
                <a:solidFill>
                  <a:srgbClr val="FF0000"/>
                </a:solidFill>
              </a:rPr>
              <a:t>Practice Example File </a:t>
            </a:r>
            <a:endParaRPr lang="en-US" sz="2000" b="1" dirty="0">
              <a:solidFill>
                <a:srgbClr val="FF000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GB" sz="1600" b="1" dirty="0" err="1" smtClean="0">
                <a:solidFill>
                  <a:srgbClr val="FF0000"/>
                </a:solidFill>
              </a:rPr>
              <a:t>Seaborn</a:t>
            </a:r>
            <a:r>
              <a:rPr lang="en-GB" sz="1600" b="1" dirty="0" smtClean="0">
                <a:solidFill>
                  <a:srgbClr val="FF0000"/>
                </a:solidFill>
                <a:sym typeface="Wingdings" pitchFamily="2" charset="2"/>
              </a:rPr>
              <a:t></a:t>
            </a:r>
          </a:p>
          <a:p>
            <a:pPr>
              <a:buNone/>
            </a:pPr>
            <a:r>
              <a:rPr lang="en-GB" sz="1200" b="1" dirty="0" smtClean="0">
                <a:sym typeface="Wingdings" pitchFamily="2" charset="2"/>
              </a:rPr>
              <a:t>-&gt; Graph Create (using </a:t>
            </a:r>
            <a:r>
              <a:rPr lang="en-GB" sz="1200" b="1" dirty="0" err="1" smtClean="0">
                <a:sym typeface="Wingdings" pitchFamily="2" charset="2"/>
              </a:rPr>
              <a:t>Seaborn</a:t>
            </a:r>
            <a:r>
              <a:rPr lang="en-GB" sz="1200" b="1" dirty="0" smtClean="0">
                <a:sym typeface="Wingdings" pitchFamily="2" charset="2"/>
              </a:rPr>
              <a:t> ) </a:t>
            </a:r>
          </a:p>
          <a:p>
            <a:pPr>
              <a:buNone/>
            </a:pPr>
            <a:endParaRPr lang="en-GB" sz="1200" b="1" dirty="0" smtClean="0">
              <a:sym typeface="Wingdings" pitchFamily="2" charset="2"/>
            </a:endParaRPr>
          </a:p>
          <a:p>
            <a:pPr>
              <a:buNone/>
            </a:pPr>
            <a:endParaRPr lang="en-GB" sz="1200" b="1" dirty="0" smtClean="0">
              <a:sym typeface="Wingdings" pitchFamily="2" charset="2"/>
            </a:endParaRPr>
          </a:p>
          <a:p>
            <a:pPr>
              <a:buNone/>
            </a:pPr>
            <a:endParaRPr lang="en-GB" sz="1200" b="1" dirty="0" smtClean="0">
              <a:sym typeface="Wingdings" pitchFamily="2" charset="2"/>
            </a:endParaRPr>
          </a:p>
          <a:p>
            <a:pPr>
              <a:buNone/>
            </a:pPr>
            <a:endParaRPr lang="en-GB" sz="1200" b="1" dirty="0" smtClean="0">
              <a:sym typeface="Wingdings" pitchFamily="2" charset="2"/>
            </a:endParaRPr>
          </a:p>
          <a:p>
            <a:pPr>
              <a:buNone/>
            </a:pPr>
            <a:endParaRPr lang="en-GB" sz="1200" b="1" dirty="0" smtClean="0">
              <a:sym typeface="Wingdings" pitchFamily="2" charset="2"/>
            </a:endParaRPr>
          </a:p>
          <a:p>
            <a:pPr>
              <a:buNone/>
            </a:pPr>
            <a:endParaRPr lang="en-GB" sz="1200" b="1" dirty="0" smtClean="0">
              <a:sym typeface="Wingdings" pitchFamily="2" charset="2"/>
            </a:endParaRPr>
          </a:p>
          <a:p>
            <a:pPr>
              <a:buNone/>
            </a:pPr>
            <a:endParaRPr lang="en-GB" sz="1200" b="1" dirty="0" smtClean="0">
              <a:sym typeface="Wingdings" pitchFamily="2" charset="2"/>
            </a:endParaRPr>
          </a:p>
          <a:p>
            <a:pPr>
              <a:buNone/>
            </a:pPr>
            <a:endParaRPr lang="en-GB" sz="1200" b="1" dirty="0" smtClean="0">
              <a:sym typeface="Wingdings" pitchFamily="2" charset="2"/>
            </a:endParaRPr>
          </a:p>
          <a:p>
            <a:pPr>
              <a:buNone/>
            </a:pPr>
            <a:r>
              <a:rPr lang="en-GB" sz="1100" b="1" dirty="0" smtClean="0"/>
              <a:t>-&gt; Pair Plot</a:t>
            </a:r>
          </a:p>
          <a:p>
            <a:pPr>
              <a:buNone/>
            </a:pPr>
            <a:endParaRPr lang="en-GB" sz="1100" dirty="0" smtClean="0"/>
          </a:p>
          <a:p>
            <a:pPr>
              <a:buNone/>
            </a:pPr>
            <a:endParaRPr lang="en-GB" sz="1200" b="1" dirty="0" smtClean="0">
              <a:solidFill>
                <a:srgbClr val="FF0000"/>
              </a:solidFill>
            </a:endParaRPr>
          </a:p>
          <a:p>
            <a:pPr>
              <a:buNone/>
            </a:pPr>
            <a:endParaRPr lang="en-GB" sz="1200" dirty="0" smtClean="0"/>
          </a:p>
          <a:p>
            <a:pPr>
              <a:buNone/>
            </a:pPr>
            <a:endParaRPr lang="en-GB" sz="1200" dirty="0" smtClean="0"/>
          </a:p>
          <a:p>
            <a:pPr>
              <a:buNone/>
            </a:pPr>
            <a:endParaRPr lang="en-GB" sz="1200" dirty="0" smtClean="0"/>
          </a:p>
          <a:p>
            <a:pPr>
              <a:buNone/>
            </a:pPr>
            <a:endParaRPr lang="en-GB" sz="1200" dirty="0" smtClean="0"/>
          </a:p>
          <a:p>
            <a:pPr>
              <a:buNone/>
            </a:pPr>
            <a:endParaRPr lang="en-GB" sz="1200" dirty="0" smtClean="0"/>
          </a:p>
          <a:p>
            <a:pPr>
              <a:buNone/>
            </a:pPr>
            <a:endParaRPr lang="en-GB" sz="1200" dirty="0" smtClean="0"/>
          </a:p>
          <a:p>
            <a:pPr>
              <a:buNone/>
            </a:pPr>
            <a:endParaRPr lang="en-GB" sz="1200" dirty="0" smtClean="0"/>
          </a:p>
          <a:p>
            <a:pPr>
              <a:buNone/>
            </a:pPr>
            <a:endParaRPr lang="en-GB" sz="1200" dirty="0" smtClean="0"/>
          </a:p>
          <a:p>
            <a:pPr>
              <a:buNone/>
            </a:pPr>
            <a:endParaRPr lang="en-GB" sz="1200" dirty="0" smtClean="0"/>
          </a:p>
        </p:txBody>
      </p:sp>
      <p:sp>
        <p:nvSpPr>
          <p:cNvPr id="5" name="Rectangle 4"/>
          <p:cNvSpPr/>
          <p:nvPr/>
        </p:nvSpPr>
        <p:spPr>
          <a:xfrm>
            <a:off x="0" y="533400"/>
            <a:ext cx="3429000" cy="175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200" b="1" dirty="0" smtClean="0"/>
              <a:t># Graph Create (using </a:t>
            </a:r>
            <a:r>
              <a:rPr lang="en-US" sz="1200" b="1" dirty="0" err="1" smtClean="0"/>
              <a:t>Seaborn</a:t>
            </a:r>
            <a:r>
              <a:rPr lang="en-US" sz="1200" b="1" dirty="0" smtClean="0"/>
              <a:t> )</a:t>
            </a:r>
          </a:p>
          <a:p>
            <a:r>
              <a:rPr lang="en-US" sz="1200" dirty="0" smtClean="0"/>
              <a:t>import </a:t>
            </a:r>
            <a:r>
              <a:rPr lang="en-US" sz="1200" dirty="0" err="1" smtClean="0"/>
              <a:t>matplotlib.pyplot</a:t>
            </a:r>
            <a:r>
              <a:rPr lang="en-US" sz="1200" dirty="0" smtClean="0"/>
              <a:t> as </a:t>
            </a:r>
            <a:r>
              <a:rPr lang="en-US" sz="1200" dirty="0" err="1" smtClean="0"/>
              <a:t>plt</a:t>
            </a:r>
            <a:endParaRPr lang="en-US" sz="1200" dirty="0" smtClean="0"/>
          </a:p>
          <a:p>
            <a:r>
              <a:rPr lang="en-US" sz="1200" dirty="0" smtClean="0"/>
              <a:t>import pandas as pd </a:t>
            </a:r>
          </a:p>
          <a:p>
            <a:r>
              <a:rPr lang="en-GB" sz="1200" dirty="0" smtClean="0"/>
              <a:t>Import </a:t>
            </a:r>
            <a:r>
              <a:rPr lang="en-GB" sz="1200" dirty="0" err="1" smtClean="0"/>
              <a:t>seaborn</a:t>
            </a:r>
            <a:r>
              <a:rPr lang="en-GB" sz="1200" dirty="0" smtClean="0"/>
              <a:t> as </a:t>
            </a:r>
            <a:r>
              <a:rPr lang="en-GB" sz="1200" dirty="0" err="1" smtClean="0"/>
              <a:t>sns</a:t>
            </a:r>
            <a:endParaRPr lang="en-US" sz="1200" dirty="0" smtClean="0"/>
          </a:p>
          <a:p>
            <a:r>
              <a:rPr lang="en-US" sz="1200" dirty="0" err="1" smtClean="0"/>
              <a:t>sns.set_style</a:t>
            </a:r>
            <a:r>
              <a:rPr lang="en-US" sz="1200" dirty="0" smtClean="0"/>
              <a:t>("</a:t>
            </a:r>
            <a:r>
              <a:rPr lang="en-US" sz="1200" dirty="0" err="1" smtClean="0"/>
              <a:t>whitegrid</a:t>
            </a:r>
            <a:r>
              <a:rPr lang="en-US" sz="1200" dirty="0" smtClean="0"/>
              <a:t>")</a:t>
            </a:r>
          </a:p>
          <a:p>
            <a:r>
              <a:rPr lang="en-US" sz="1200" dirty="0" smtClean="0"/>
              <a:t>g=</a:t>
            </a:r>
            <a:r>
              <a:rPr lang="en-US" sz="1200" dirty="0" err="1" smtClean="0"/>
              <a:t>sns.FacetGrid</a:t>
            </a:r>
            <a:r>
              <a:rPr lang="en-US" sz="1200" dirty="0" smtClean="0"/>
              <a:t>(</a:t>
            </a:r>
            <a:r>
              <a:rPr lang="en-US" sz="1200" dirty="0" err="1" smtClean="0"/>
              <a:t>data,hue</a:t>
            </a:r>
            <a:r>
              <a:rPr lang="en-US" sz="1200" dirty="0" smtClean="0"/>
              <a:t>='</a:t>
            </a:r>
            <a:r>
              <a:rPr lang="en-US" sz="1200" dirty="0" err="1" smtClean="0"/>
              <a:t>Balnc',height</a:t>
            </a:r>
            <a:r>
              <a:rPr lang="en-US" sz="1200" dirty="0" smtClean="0"/>
              <a:t>=4)</a:t>
            </a:r>
          </a:p>
          <a:p>
            <a:r>
              <a:rPr lang="en-US" sz="1200" dirty="0" smtClean="0"/>
              <a:t>g.map(</a:t>
            </a:r>
            <a:r>
              <a:rPr lang="en-US" sz="1200" dirty="0" err="1" smtClean="0"/>
              <a:t>plt.scatter,x</a:t>
            </a:r>
            <a:r>
              <a:rPr lang="en-US" sz="1200" dirty="0" smtClean="0"/>
              <a:t>='</a:t>
            </a:r>
            <a:r>
              <a:rPr lang="en-US" sz="1200" dirty="0" err="1" smtClean="0"/>
              <a:t>Balnc',y</a:t>
            </a:r>
            <a:r>
              <a:rPr lang="en-US" sz="1200" dirty="0" smtClean="0"/>
              <a:t>='</a:t>
            </a:r>
            <a:r>
              <a:rPr lang="en-US" sz="1200" dirty="0" err="1" smtClean="0"/>
              <a:t>Loan_Eli</a:t>
            </a:r>
            <a:r>
              <a:rPr lang="en-US" sz="1200" dirty="0" smtClean="0"/>
              <a:t>')</a:t>
            </a:r>
          </a:p>
          <a:p>
            <a:r>
              <a:rPr lang="en-US" sz="1200" dirty="0" err="1" smtClean="0"/>
              <a:t>g.add_legend</a:t>
            </a:r>
            <a:r>
              <a:rPr lang="en-US" sz="1200" dirty="0" smtClean="0"/>
              <a:t>();</a:t>
            </a:r>
          </a:p>
          <a:p>
            <a:r>
              <a:rPr lang="en-US" sz="1200" dirty="0" err="1" smtClean="0"/>
              <a:t>plt.show</a:t>
            </a:r>
            <a:r>
              <a:rPr lang="en-US" sz="1200" dirty="0" smtClean="0"/>
              <a:t>()</a:t>
            </a:r>
          </a:p>
          <a:p>
            <a:endParaRPr lang="en-US" sz="1200" dirty="0"/>
          </a:p>
        </p:txBody>
      </p:sp>
      <p:pic>
        <p:nvPicPr>
          <p:cNvPr id="6" name="Picture 5" descr="18.png"/>
          <p:cNvPicPr>
            <a:picLocks noChangeAspect="1"/>
          </p:cNvPicPr>
          <p:nvPr/>
        </p:nvPicPr>
        <p:blipFill>
          <a:blip r:embed="rId2"/>
          <a:stretch>
            <a:fillRect/>
          </a:stretch>
        </p:blipFill>
        <p:spPr>
          <a:xfrm>
            <a:off x="3581400" y="0"/>
            <a:ext cx="5410200" cy="2133599"/>
          </a:xfrm>
          <a:prstGeom prst="rect">
            <a:avLst/>
          </a:prstGeom>
        </p:spPr>
      </p:pic>
      <p:sp>
        <p:nvSpPr>
          <p:cNvPr id="7" name="Rectangle 6"/>
          <p:cNvSpPr/>
          <p:nvPr/>
        </p:nvSpPr>
        <p:spPr>
          <a:xfrm>
            <a:off x="0" y="2514600"/>
            <a:ext cx="3429000" cy="144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200" dirty="0" smtClean="0"/>
              <a:t>#we can see only 2d or 3d data , upper version use pair plot  </a:t>
            </a:r>
          </a:p>
          <a:p>
            <a:r>
              <a:rPr lang="en-GB" sz="1200" dirty="0" smtClean="0"/>
              <a:t># Many types of Graph you can sea with Line( 3 Dimension &lt; ) </a:t>
            </a:r>
          </a:p>
          <a:p>
            <a:r>
              <a:rPr lang="en-GB" sz="1200" dirty="0" err="1" smtClean="0"/>
              <a:t>sns.set_style</a:t>
            </a:r>
            <a:r>
              <a:rPr lang="en-GB" sz="1200" dirty="0" smtClean="0"/>
              <a:t>("</a:t>
            </a:r>
            <a:r>
              <a:rPr lang="en-GB" sz="1200" dirty="0" err="1" smtClean="0"/>
              <a:t>whitegrid</a:t>
            </a:r>
            <a:r>
              <a:rPr lang="en-GB" sz="1200" dirty="0" smtClean="0"/>
              <a:t>")</a:t>
            </a:r>
          </a:p>
          <a:p>
            <a:r>
              <a:rPr lang="en-GB" sz="1200" dirty="0" err="1" smtClean="0"/>
              <a:t>sns.pairplot</a:t>
            </a:r>
            <a:r>
              <a:rPr lang="en-GB" sz="1200" dirty="0" smtClean="0"/>
              <a:t>(</a:t>
            </a:r>
            <a:r>
              <a:rPr lang="en-GB" sz="1200" dirty="0" err="1" smtClean="0"/>
              <a:t>data,hue</a:t>
            </a:r>
            <a:r>
              <a:rPr lang="en-GB" sz="1200" dirty="0" smtClean="0"/>
              <a:t>='</a:t>
            </a:r>
            <a:r>
              <a:rPr lang="en-GB" sz="1200" dirty="0" err="1" smtClean="0"/>
              <a:t>Balnc',height</a:t>
            </a:r>
            <a:r>
              <a:rPr lang="en-GB" sz="1200" dirty="0" smtClean="0"/>
              <a:t>=4)</a:t>
            </a:r>
          </a:p>
          <a:p>
            <a:r>
              <a:rPr lang="en-GB" sz="1200" dirty="0" err="1" smtClean="0"/>
              <a:t>plt.show</a:t>
            </a:r>
            <a:r>
              <a:rPr lang="en-GB" sz="1200" dirty="0" smtClean="0"/>
              <a:t>()</a:t>
            </a:r>
          </a:p>
          <a:p>
            <a:endParaRPr lang="en-US" sz="1200" dirty="0"/>
          </a:p>
        </p:txBody>
      </p:sp>
      <p:pic>
        <p:nvPicPr>
          <p:cNvPr id="8" name="Picture 7" descr="19.png"/>
          <p:cNvPicPr>
            <a:picLocks noChangeAspect="1"/>
          </p:cNvPicPr>
          <p:nvPr/>
        </p:nvPicPr>
        <p:blipFill>
          <a:blip r:embed="rId3"/>
          <a:stretch>
            <a:fillRect/>
          </a:stretch>
        </p:blipFill>
        <p:spPr>
          <a:xfrm>
            <a:off x="3810000" y="2133600"/>
            <a:ext cx="5181600" cy="2340534"/>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Font typeface="Wingdings"/>
              <a:buChar char="à"/>
            </a:pPr>
            <a:r>
              <a:rPr lang="en-GB" sz="1600" b="1" dirty="0" smtClean="0">
                <a:sym typeface="Wingdings" pitchFamily="2" charset="2"/>
              </a:rPr>
              <a:t>Data </a:t>
            </a:r>
            <a:r>
              <a:rPr lang="en-GB" sz="1600" b="1" dirty="0" err="1" smtClean="0">
                <a:sym typeface="Wingdings" pitchFamily="2" charset="2"/>
              </a:rPr>
              <a:t>PreProcessing</a:t>
            </a:r>
            <a:r>
              <a:rPr lang="en-GB" sz="1600" b="1" dirty="0" smtClean="0">
                <a:sym typeface="Wingdings" pitchFamily="2" charset="2"/>
              </a:rPr>
              <a:t> </a:t>
            </a:r>
          </a:p>
          <a:p>
            <a:pPr>
              <a:buNone/>
            </a:pPr>
            <a:endParaRPr lang="en-GB" sz="1600" dirty="0" smtClean="0"/>
          </a:p>
          <a:p>
            <a:pPr>
              <a:buNone/>
            </a:pPr>
            <a:endParaRPr lang="en-GB" sz="1600" dirty="0" smtClean="0"/>
          </a:p>
          <a:p>
            <a:pPr>
              <a:buNone/>
            </a:pPr>
            <a:endParaRPr lang="en-GB" sz="1600" dirty="0" smtClean="0"/>
          </a:p>
          <a:p>
            <a:pPr>
              <a:buNone/>
            </a:pPr>
            <a:endParaRPr lang="en-US" sz="1600" dirty="0"/>
          </a:p>
        </p:txBody>
      </p:sp>
      <p:pic>
        <p:nvPicPr>
          <p:cNvPr id="4" name="Picture 3" descr="1.png"/>
          <p:cNvPicPr>
            <a:picLocks noChangeAspect="1"/>
          </p:cNvPicPr>
          <p:nvPr/>
        </p:nvPicPr>
        <p:blipFill>
          <a:blip r:embed="rId2"/>
          <a:stretch>
            <a:fillRect/>
          </a:stretch>
        </p:blipFill>
        <p:spPr>
          <a:xfrm>
            <a:off x="0" y="304800"/>
            <a:ext cx="9144000" cy="754445"/>
          </a:xfrm>
          <a:prstGeom prst="rect">
            <a:avLst/>
          </a:prstGeom>
        </p:spPr>
      </p:pic>
      <p:pic>
        <p:nvPicPr>
          <p:cNvPr id="5" name="Picture 4" descr="2.png"/>
          <p:cNvPicPr>
            <a:picLocks noChangeAspect="1"/>
          </p:cNvPicPr>
          <p:nvPr/>
        </p:nvPicPr>
        <p:blipFill>
          <a:blip r:embed="rId3"/>
          <a:stretch>
            <a:fillRect/>
          </a:stretch>
        </p:blipFill>
        <p:spPr>
          <a:xfrm>
            <a:off x="0" y="1066801"/>
            <a:ext cx="9144000" cy="3047999"/>
          </a:xfrm>
          <a:prstGeom prst="rect">
            <a:avLst/>
          </a:prstGeom>
        </p:spPr>
      </p:pic>
      <p:pic>
        <p:nvPicPr>
          <p:cNvPr id="6" name="Picture 5" descr="3.png"/>
          <p:cNvPicPr>
            <a:picLocks noChangeAspect="1"/>
          </p:cNvPicPr>
          <p:nvPr/>
        </p:nvPicPr>
        <p:blipFill>
          <a:blip r:embed="rId4"/>
          <a:stretch>
            <a:fillRect/>
          </a:stretch>
        </p:blipFill>
        <p:spPr>
          <a:xfrm>
            <a:off x="0" y="4114800"/>
            <a:ext cx="7696200" cy="2591031"/>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GB" sz="1600" b="1" u="sng" dirty="0" smtClean="0"/>
              <a:t>-&gt; What is Data Cleaning ?(Data Cleansing )</a:t>
            </a:r>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r>
              <a:rPr lang="en-GB" sz="1800" b="1" u="sng" dirty="0" smtClean="0"/>
              <a:t>-&gt; Data Integration </a:t>
            </a:r>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p:txBody>
      </p:sp>
      <p:pic>
        <p:nvPicPr>
          <p:cNvPr id="4" name="Picture 3" descr="4.png"/>
          <p:cNvPicPr>
            <a:picLocks noChangeAspect="1"/>
          </p:cNvPicPr>
          <p:nvPr/>
        </p:nvPicPr>
        <p:blipFill>
          <a:blip r:embed="rId2"/>
          <a:stretch>
            <a:fillRect/>
          </a:stretch>
        </p:blipFill>
        <p:spPr>
          <a:xfrm>
            <a:off x="0" y="304801"/>
            <a:ext cx="5029200" cy="2362199"/>
          </a:xfrm>
          <a:prstGeom prst="rect">
            <a:avLst/>
          </a:prstGeom>
        </p:spPr>
      </p:pic>
      <p:pic>
        <p:nvPicPr>
          <p:cNvPr id="5" name="Picture 4" descr="5.png"/>
          <p:cNvPicPr>
            <a:picLocks noChangeAspect="1"/>
          </p:cNvPicPr>
          <p:nvPr/>
        </p:nvPicPr>
        <p:blipFill>
          <a:blip r:embed="rId3"/>
          <a:stretch>
            <a:fillRect/>
          </a:stretch>
        </p:blipFill>
        <p:spPr>
          <a:xfrm>
            <a:off x="0" y="2971800"/>
            <a:ext cx="8991600" cy="3581400"/>
          </a:xfrm>
          <a:prstGeom prst="rect">
            <a:avLst/>
          </a:prstGeom>
        </p:spPr>
      </p:pic>
      <p:pic>
        <p:nvPicPr>
          <p:cNvPr id="6" name="Picture 5" descr="2.png"/>
          <p:cNvPicPr>
            <a:picLocks noChangeAspect="1"/>
          </p:cNvPicPr>
          <p:nvPr/>
        </p:nvPicPr>
        <p:blipFill>
          <a:blip r:embed="rId4"/>
          <a:stretch>
            <a:fillRect/>
          </a:stretch>
        </p:blipFill>
        <p:spPr>
          <a:xfrm>
            <a:off x="5029200" y="0"/>
            <a:ext cx="4114800" cy="2728197"/>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a:buNone/>
            </a:pPr>
            <a:r>
              <a:rPr lang="en-GB" sz="1800" b="1" u="sng" dirty="0" smtClean="0"/>
              <a:t>-&gt;Data Reduction </a:t>
            </a:r>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r>
              <a:rPr lang="en-GB" sz="1600" b="1" u="sng" dirty="0" smtClean="0"/>
              <a:t>-&gt; Data Transformation</a:t>
            </a:r>
          </a:p>
          <a:p>
            <a:pPr>
              <a:buNone/>
            </a:pPr>
            <a:endParaRPr lang="en-US" sz="1600" b="1" dirty="0"/>
          </a:p>
        </p:txBody>
      </p:sp>
      <p:pic>
        <p:nvPicPr>
          <p:cNvPr id="4" name="Picture 3" descr="6.png"/>
          <p:cNvPicPr>
            <a:picLocks noChangeAspect="1"/>
          </p:cNvPicPr>
          <p:nvPr/>
        </p:nvPicPr>
        <p:blipFill>
          <a:blip r:embed="rId2"/>
          <a:stretch>
            <a:fillRect/>
          </a:stretch>
        </p:blipFill>
        <p:spPr>
          <a:xfrm>
            <a:off x="0" y="304800"/>
            <a:ext cx="8991600" cy="2514818"/>
          </a:xfrm>
          <a:prstGeom prst="rect">
            <a:avLst/>
          </a:prstGeom>
        </p:spPr>
      </p:pic>
      <p:pic>
        <p:nvPicPr>
          <p:cNvPr id="5" name="Picture 4" descr="7.png"/>
          <p:cNvPicPr>
            <a:picLocks noChangeAspect="1"/>
          </p:cNvPicPr>
          <p:nvPr/>
        </p:nvPicPr>
        <p:blipFill>
          <a:blip r:embed="rId3"/>
          <a:stretch>
            <a:fillRect/>
          </a:stretch>
        </p:blipFill>
        <p:spPr>
          <a:xfrm>
            <a:off x="0" y="3276600"/>
            <a:ext cx="8839200" cy="3025402"/>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GB" sz="1600" b="1" u="sng" dirty="0" smtClean="0"/>
              <a:t>-&gt; Data </a:t>
            </a:r>
            <a:r>
              <a:rPr lang="en-GB" sz="1600" b="1" u="sng" dirty="0" err="1" smtClean="0"/>
              <a:t>Discretization</a:t>
            </a:r>
            <a:endParaRPr lang="en-GB" sz="1600" b="1" u="sng" dirty="0" smtClean="0"/>
          </a:p>
          <a:p>
            <a:pPr>
              <a:buNone/>
            </a:pPr>
            <a:endParaRPr lang="en-GB" sz="1600" b="1" dirty="0" smtClean="0"/>
          </a:p>
          <a:p>
            <a:pPr>
              <a:buNone/>
            </a:pPr>
            <a:endParaRPr lang="en-GB" sz="1600" b="1" dirty="0" smtClean="0"/>
          </a:p>
          <a:p>
            <a:pPr>
              <a:buNone/>
            </a:pPr>
            <a:endParaRPr lang="en-GB" sz="1600" b="1" dirty="0" smtClean="0"/>
          </a:p>
          <a:p>
            <a:pPr>
              <a:buNone/>
            </a:pPr>
            <a:endParaRPr lang="en-GB" sz="1600" b="1" dirty="0" smtClean="0"/>
          </a:p>
          <a:p>
            <a:pPr>
              <a:buNone/>
            </a:pPr>
            <a:endParaRPr lang="en-GB" sz="1600" b="1" dirty="0" smtClean="0"/>
          </a:p>
          <a:p>
            <a:pPr>
              <a:buNone/>
            </a:pPr>
            <a:endParaRPr lang="en-GB" sz="1600" b="1" dirty="0" smtClean="0"/>
          </a:p>
          <a:p>
            <a:pPr>
              <a:buNone/>
            </a:pPr>
            <a:endParaRPr lang="en-GB" sz="1600" b="1" dirty="0" smtClean="0"/>
          </a:p>
          <a:p>
            <a:pPr>
              <a:buNone/>
            </a:pPr>
            <a:endParaRPr lang="en-GB" sz="1600" b="1" dirty="0" smtClean="0"/>
          </a:p>
          <a:p>
            <a:pPr>
              <a:buNone/>
            </a:pPr>
            <a:r>
              <a:rPr lang="en-GB" sz="1600" b="1" u="sng" dirty="0" smtClean="0">
                <a:sym typeface="Wingdings" pitchFamily="2" charset="2"/>
              </a:rPr>
              <a:t> Prerequisites for Data </a:t>
            </a:r>
            <a:r>
              <a:rPr lang="en-GB" sz="1600" b="1" u="sng" dirty="0" err="1" smtClean="0">
                <a:sym typeface="Wingdings" pitchFamily="2" charset="2"/>
              </a:rPr>
              <a:t>Preprocessing</a:t>
            </a:r>
            <a:r>
              <a:rPr lang="en-GB" sz="1600" b="1" u="sng" dirty="0" smtClean="0"/>
              <a:t> </a:t>
            </a:r>
          </a:p>
          <a:p>
            <a:pPr>
              <a:buNone/>
            </a:pPr>
            <a:endParaRPr lang="en-GB" sz="1600" b="1" dirty="0" smtClean="0"/>
          </a:p>
          <a:p>
            <a:pPr>
              <a:buNone/>
            </a:pPr>
            <a:endParaRPr lang="en-GB" sz="1600" b="1" dirty="0" smtClean="0"/>
          </a:p>
          <a:p>
            <a:pPr>
              <a:buNone/>
            </a:pPr>
            <a:endParaRPr lang="en-GB" sz="1600" b="1" dirty="0" smtClean="0"/>
          </a:p>
          <a:p>
            <a:pPr>
              <a:buNone/>
            </a:pPr>
            <a:endParaRPr lang="en-GB" sz="1600" b="1" dirty="0" smtClean="0"/>
          </a:p>
          <a:p>
            <a:pPr>
              <a:buNone/>
            </a:pPr>
            <a:endParaRPr lang="en-GB" sz="1600" b="1" dirty="0" smtClean="0"/>
          </a:p>
          <a:p>
            <a:pPr>
              <a:buNone/>
            </a:pPr>
            <a:endParaRPr lang="en-GB" sz="1600" b="1" dirty="0" smtClean="0"/>
          </a:p>
          <a:p>
            <a:pPr>
              <a:buNone/>
            </a:pPr>
            <a:endParaRPr lang="en-GB" sz="1600" b="1" dirty="0" smtClean="0"/>
          </a:p>
        </p:txBody>
      </p:sp>
      <p:pic>
        <p:nvPicPr>
          <p:cNvPr id="4" name="Picture 3" descr="8.png"/>
          <p:cNvPicPr>
            <a:picLocks noChangeAspect="1"/>
          </p:cNvPicPr>
          <p:nvPr/>
        </p:nvPicPr>
        <p:blipFill>
          <a:blip r:embed="rId2"/>
          <a:stretch>
            <a:fillRect/>
          </a:stretch>
        </p:blipFill>
        <p:spPr>
          <a:xfrm>
            <a:off x="0" y="381001"/>
            <a:ext cx="8763000" cy="2286000"/>
          </a:xfrm>
          <a:prstGeom prst="rect">
            <a:avLst/>
          </a:prstGeom>
        </p:spPr>
      </p:pic>
      <p:pic>
        <p:nvPicPr>
          <p:cNvPr id="5" name="Picture 4" descr="9.png"/>
          <p:cNvPicPr>
            <a:picLocks noChangeAspect="1"/>
          </p:cNvPicPr>
          <p:nvPr/>
        </p:nvPicPr>
        <p:blipFill>
          <a:blip r:embed="rId3"/>
          <a:stretch>
            <a:fillRect/>
          </a:stretch>
        </p:blipFill>
        <p:spPr>
          <a:xfrm>
            <a:off x="0" y="2971800"/>
            <a:ext cx="5334463" cy="189754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GB" sz="1600" b="1" dirty="0" smtClean="0"/>
              <a:t>-&gt; what is Feature Engineering</a:t>
            </a:r>
          </a:p>
          <a:p>
            <a:pPr>
              <a:buNone/>
            </a:pPr>
            <a:endParaRPr lang="en-GB" sz="1600" b="1" dirty="0" smtClean="0"/>
          </a:p>
          <a:p>
            <a:pPr>
              <a:buNone/>
            </a:pPr>
            <a:endParaRPr lang="en-GB" sz="1600" b="1" dirty="0" smtClean="0"/>
          </a:p>
          <a:p>
            <a:pPr>
              <a:buNone/>
            </a:pPr>
            <a:endParaRPr lang="en-GB" sz="1600" b="1" dirty="0" smtClean="0"/>
          </a:p>
          <a:p>
            <a:pPr>
              <a:buNone/>
            </a:pPr>
            <a:endParaRPr lang="en-GB" sz="1600" b="1" dirty="0" smtClean="0"/>
          </a:p>
          <a:p>
            <a:pPr>
              <a:buNone/>
            </a:pPr>
            <a:endParaRPr lang="en-GB" sz="1600" b="1" dirty="0" smtClean="0"/>
          </a:p>
          <a:p>
            <a:pPr>
              <a:buNone/>
            </a:pPr>
            <a:endParaRPr lang="en-GB" sz="1600" b="1" dirty="0" smtClean="0"/>
          </a:p>
          <a:p>
            <a:pPr>
              <a:buNone/>
            </a:pPr>
            <a:r>
              <a:rPr lang="en-GB" sz="1600" b="1" dirty="0" smtClean="0"/>
              <a:t>-&gt; why is feature Engineering Important?</a:t>
            </a:r>
          </a:p>
          <a:p>
            <a:pPr>
              <a:buNone/>
            </a:pPr>
            <a:r>
              <a:rPr lang="en-GB" sz="1600" b="1" dirty="0" smtClean="0"/>
              <a:t> </a:t>
            </a:r>
          </a:p>
          <a:p>
            <a:pPr>
              <a:buNone/>
            </a:pPr>
            <a:endParaRPr lang="en-GB" sz="1600" b="1" dirty="0" smtClean="0"/>
          </a:p>
          <a:p>
            <a:pPr>
              <a:buNone/>
            </a:pPr>
            <a:endParaRPr lang="en-GB" sz="1600" b="1" dirty="0" smtClean="0"/>
          </a:p>
          <a:p>
            <a:pPr>
              <a:buNone/>
            </a:pPr>
            <a:endParaRPr lang="en-GB" sz="1600" b="1" dirty="0" smtClean="0"/>
          </a:p>
          <a:p>
            <a:pPr>
              <a:buNone/>
            </a:pPr>
            <a:endParaRPr lang="en-GB" sz="1600" b="1" dirty="0" smtClean="0"/>
          </a:p>
          <a:p>
            <a:pPr>
              <a:buNone/>
            </a:pPr>
            <a:endParaRPr lang="en-GB" sz="1600" b="1" dirty="0" smtClean="0"/>
          </a:p>
          <a:p>
            <a:pPr>
              <a:buNone/>
            </a:pPr>
            <a:endParaRPr lang="en-GB" sz="1600" b="1" dirty="0" smtClean="0"/>
          </a:p>
          <a:p>
            <a:pPr>
              <a:buNone/>
            </a:pPr>
            <a:endParaRPr lang="en-GB" sz="1600" b="1" dirty="0" smtClean="0"/>
          </a:p>
          <a:p>
            <a:pPr>
              <a:buNone/>
            </a:pPr>
            <a:endParaRPr lang="en-GB" sz="1600" b="1" dirty="0" smtClean="0"/>
          </a:p>
          <a:p>
            <a:pPr>
              <a:buNone/>
            </a:pPr>
            <a:r>
              <a:rPr lang="en-GB" sz="1600" b="1" dirty="0" smtClean="0"/>
              <a:t>-&gt; </a:t>
            </a:r>
          </a:p>
        </p:txBody>
      </p:sp>
      <p:pic>
        <p:nvPicPr>
          <p:cNvPr id="4" name="Picture 3" descr="10.png"/>
          <p:cNvPicPr>
            <a:picLocks noChangeAspect="1"/>
          </p:cNvPicPr>
          <p:nvPr/>
        </p:nvPicPr>
        <p:blipFill>
          <a:blip r:embed="rId2"/>
          <a:stretch>
            <a:fillRect/>
          </a:stretch>
        </p:blipFill>
        <p:spPr>
          <a:xfrm>
            <a:off x="0" y="304800"/>
            <a:ext cx="9144000" cy="1676400"/>
          </a:xfrm>
          <a:prstGeom prst="rect">
            <a:avLst/>
          </a:prstGeom>
        </p:spPr>
      </p:pic>
      <p:pic>
        <p:nvPicPr>
          <p:cNvPr id="5" name="Picture 4" descr="11.png"/>
          <p:cNvPicPr>
            <a:picLocks noChangeAspect="1"/>
          </p:cNvPicPr>
          <p:nvPr/>
        </p:nvPicPr>
        <p:blipFill>
          <a:blip r:embed="rId3"/>
          <a:stretch>
            <a:fillRect/>
          </a:stretch>
        </p:blipFill>
        <p:spPr>
          <a:xfrm>
            <a:off x="0" y="2438400"/>
            <a:ext cx="8915400" cy="32766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fontScale="92500" lnSpcReduction="10000"/>
          </a:bodyPr>
          <a:lstStyle/>
          <a:p>
            <a:pPr>
              <a:buNone/>
            </a:pPr>
            <a:r>
              <a:rPr lang="en-GB" sz="1600" b="1" u="sng" dirty="0" smtClean="0"/>
              <a:t>-&gt; Example of Feature Engineering</a:t>
            </a:r>
          </a:p>
          <a:p>
            <a:pPr>
              <a:buNone/>
            </a:pPr>
            <a:endParaRPr lang="en-GB" sz="1600" b="1" dirty="0" smtClean="0"/>
          </a:p>
          <a:p>
            <a:pPr>
              <a:buNone/>
            </a:pPr>
            <a:endParaRPr lang="en-GB" sz="1600" b="1" dirty="0" smtClean="0"/>
          </a:p>
          <a:p>
            <a:pPr>
              <a:buNone/>
            </a:pPr>
            <a:endParaRPr lang="en-GB" sz="1600" b="1" dirty="0" smtClean="0"/>
          </a:p>
          <a:p>
            <a:pPr>
              <a:buNone/>
            </a:pPr>
            <a:endParaRPr lang="en-GB" sz="1600" b="1" dirty="0" smtClean="0"/>
          </a:p>
          <a:p>
            <a:pPr>
              <a:buNone/>
            </a:pPr>
            <a:endParaRPr lang="en-GB" sz="1600" b="1" dirty="0" smtClean="0"/>
          </a:p>
          <a:p>
            <a:pPr>
              <a:buNone/>
            </a:pPr>
            <a:endParaRPr lang="en-GB" sz="1600" b="1" dirty="0" smtClean="0"/>
          </a:p>
          <a:p>
            <a:pPr>
              <a:buNone/>
            </a:pPr>
            <a:endParaRPr lang="en-GB" sz="1600" b="1" dirty="0" smtClean="0"/>
          </a:p>
          <a:p>
            <a:pPr>
              <a:buNone/>
            </a:pPr>
            <a:endParaRPr lang="en-GB" sz="1600" b="1" dirty="0" smtClean="0"/>
          </a:p>
          <a:p>
            <a:pPr>
              <a:buNone/>
            </a:pPr>
            <a:endParaRPr lang="en-GB" sz="1600" b="1" dirty="0" smtClean="0"/>
          </a:p>
          <a:p>
            <a:pPr>
              <a:buNone/>
            </a:pPr>
            <a:endParaRPr lang="en-GB" sz="1600" b="1" dirty="0" smtClean="0"/>
          </a:p>
          <a:p>
            <a:pPr>
              <a:buNone/>
            </a:pPr>
            <a:endParaRPr lang="en-GB" sz="1600" b="1" dirty="0" smtClean="0"/>
          </a:p>
          <a:p>
            <a:pPr>
              <a:buNone/>
            </a:pPr>
            <a:endParaRPr lang="en-GB" sz="1600" b="1" dirty="0" smtClean="0"/>
          </a:p>
          <a:p>
            <a:pPr>
              <a:buNone/>
            </a:pPr>
            <a:r>
              <a:rPr lang="en-GB" sz="1600" b="1" u="sng" dirty="0" smtClean="0"/>
              <a:t>-&gt;  What is </a:t>
            </a:r>
            <a:r>
              <a:rPr lang="en-GB" sz="1600" b="1" u="sng" dirty="0" err="1" smtClean="0"/>
              <a:t>Vriable</a:t>
            </a:r>
            <a:r>
              <a:rPr lang="en-GB" sz="1600" b="1" u="sng" dirty="0" smtClean="0"/>
              <a:t> of Feature </a:t>
            </a:r>
            <a:r>
              <a:rPr lang="en-GB" sz="1600" b="1" u="sng" dirty="0" err="1" smtClean="0"/>
              <a:t>Enginerring</a:t>
            </a:r>
            <a:r>
              <a:rPr lang="en-GB" sz="1600" b="1" u="sng" dirty="0" smtClean="0"/>
              <a:t> </a:t>
            </a:r>
          </a:p>
          <a:p>
            <a:pPr>
              <a:buNone/>
            </a:pPr>
            <a:r>
              <a:rPr lang="en-GB" sz="1600" b="1" dirty="0" smtClean="0"/>
              <a:t>Column value = Variable         like ----      id ={1,2,3,4}      .... 1 ,2 3  all are integer type variable </a:t>
            </a:r>
          </a:p>
          <a:p>
            <a:pPr>
              <a:buNone/>
            </a:pPr>
            <a:r>
              <a:rPr lang="en-GB" sz="2400" b="1" dirty="0" smtClean="0"/>
              <a:t>Types of Variable ...</a:t>
            </a:r>
          </a:p>
          <a:p>
            <a:pPr>
              <a:buNone/>
            </a:pPr>
            <a:r>
              <a:rPr lang="en-GB" sz="1600" b="1" dirty="0" smtClean="0"/>
              <a:t>   A) Numerical(2 types...&gt;1) </a:t>
            </a:r>
            <a:r>
              <a:rPr lang="en-GB" sz="1600" b="1" dirty="0" smtClean="0">
                <a:solidFill>
                  <a:srgbClr val="002060"/>
                </a:solidFill>
              </a:rPr>
              <a:t>Discrete = </a:t>
            </a:r>
            <a:r>
              <a:rPr lang="en-GB" sz="1600" b="1" dirty="0" err="1" smtClean="0">
                <a:solidFill>
                  <a:srgbClr val="002060"/>
                </a:solidFill>
              </a:rPr>
              <a:t>int</a:t>
            </a:r>
            <a:r>
              <a:rPr lang="en-GB" sz="1600" b="1" dirty="0" smtClean="0">
                <a:solidFill>
                  <a:srgbClr val="002060"/>
                </a:solidFill>
              </a:rPr>
              <a:t> value , ii) Continuous= float value)</a:t>
            </a:r>
          </a:p>
          <a:p>
            <a:pPr>
              <a:buNone/>
            </a:pPr>
            <a:r>
              <a:rPr lang="en-GB" sz="1600" b="1" dirty="0" smtClean="0">
                <a:solidFill>
                  <a:srgbClr val="002060"/>
                </a:solidFill>
              </a:rPr>
              <a:t> </a:t>
            </a:r>
            <a:r>
              <a:rPr lang="en-GB" sz="1600" b="1" dirty="0" smtClean="0"/>
              <a:t>  B) Categorical </a:t>
            </a:r>
            <a:r>
              <a:rPr lang="en-GB" sz="1600" b="1" dirty="0" smtClean="0">
                <a:solidFill>
                  <a:srgbClr val="002060"/>
                </a:solidFill>
              </a:rPr>
              <a:t>= group type variable </a:t>
            </a:r>
          </a:p>
          <a:p>
            <a:pPr>
              <a:buNone/>
            </a:pPr>
            <a:r>
              <a:rPr lang="en-GB" sz="1600" b="1" dirty="0" smtClean="0"/>
              <a:t>(  2 types... 1)Ordinal= </a:t>
            </a:r>
            <a:r>
              <a:rPr lang="en-GB" sz="1600" b="1" dirty="0" smtClean="0">
                <a:solidFill>
                  <a:srgbClr val="002060"/>
                </a:solidFill>
              </a:rPr>
              <a:t>Mathematically order like A,B,C , D  etc  or * , **,***,**** etc</a:t>
            </a:r>
          </a:p>
          <a:p>
            <a:pPr>
              <a:buNone/>
            </a:pPr>
            <a:r>
              <a:rPr lang="en-GB" sz="1600" b="1" dirty="0" smtClean="0"/>
              <a:t>     2)  Nominal=</a:t>
            </a:r>
            <a:r>
              <a:rPr lang="en-GB" sz="1600" b="1" dirty="0" smtClean="0">
                <a:solidFill>
                  <a:srgbClr val="002060"/>
                </a:solidFill>
              </a:rPr>
              <a:t>No Mathematically order  all variable priority are same  like – programming Language ,,C,C++,Java etc )</a:t>
            </a:r>
          </a:p>
          <a:p>
            <a:pPr>
              <a:buNone/>
            </a:pPr>
            <a:r>
              <a:rPr lang="en-GB" sz="1600" b="1" dirty="0" smtClean="0"/>
              <a:t>   c) Date &amp; Time ( </a:t>
            </a:r>
            <a:r>
              <a:rPr lang="en-GB" sz="1600" b="1" dirty="0" smtClean="0">
                <a:solidFill>
                  <a:srgbClr val="002060"/>
                </a:solidFill>
              </a:rPr>
              <a:t>Date only or Time only or Date &amp; time </a:t>
            </a:r>
            <a:r>
              <a:rPr lang="en-GB" sz="1600" b="1" dirty="0" smtClean="0"/>
              <a:t>)</a:t>
            </a:r>
          </a:p>
          <a:p>
            <a:pPr>
              <a:buNone/>
            </a:pPr>
            <a:r>
              <a:rPr lang="en-GB" sz="1600" b="1" dirty="0" smtClean="0">
                <a:solidFill>
                  <a:srgbClr val="002060"/>
                </a:solidFill>
              </a:rPr>
              <a:t>         Ex--  Search on </a:t>
            </a:r>
            <a:r>
              <a:rPr lang="en-GB" sz="1600" b="1" dirty="0" err="1" smtClean="0">
                <a:solidFill>
                  <a:srgbClr val="002060"/>
                </a:solidFill>
              </a:rPr>
              <a:t>Flipcart</a:t>
            </a:r>
            <a:r>
              <a:rPr lang="en-GB" sz="1600" b="1" dirty="0" smtClean="0">
                <a:solidFill>
                  <a:srgbClr val="002060"/>
                </a:solidFill>
              </a:rPr>
              <a:t> product  then </a:t>
            </a:r>
            <a:r>
              <a:rPr lang="en-GB" sz="1600" b="1" dirty="0" err="1" smtClean="0">
                <a:solidFill>
                  <a:srgbClr val="002060"/>
                </a:solidFill>
              </a:rPr>
              <a:t>flipcart</a:t>
            </a:r>
            <a:r>
              <a:rPr lang="en-GB" sz="1600" b="1" dirty="0" smtClean="0">
                <a:solidFill>
                  <a:srgbClr val="002060"/>
                </a:solidFill>
              </a:rPr>
              <a:t> store Date and Time &amp; product then suggest on your face book page or any other platform </a:t>
            </a:r>
          </a:p>
          <a:p>
            <a:pPr>
              <a:buNone/>
            </a:pPr>
            <a:r>
              <a:rPr lang="en-GB" sz="1600" b="1" dirty="0" smtClean="0"/>
              <a:t>   d) Mixed </a:t>
            </a:r>
            <a:r>
              <a:rPr lang="en-GB" sz="1600" b="1" dirty="0" smtClean="0">
                <a:solidFill>
                  <a:srgbClr val="002060"/>
                </a:solidFill>
              </a:rPr>
              <a:t>(Label Data like string type data like contain date &amp; time or numeric or Categorical data )</a:t>
            </a:r>
          </a:p>
        </p:txBody>
      </p:sp>
      <p:pic>
        <p:nvPicPr>
          <p:cNvPr id="4" name="Picture 3" descr="12.png"/>
          <p:cNvPicPr>
            <a:picLocks noChangeAspect="1"/>
          </p:cNvPicPr>
          <p:nvPr/>
        </p:nvPicPr>
        <p:blipFill>
          <a:blip r:embed="rId2"/>
          <a:stretch>
            <a:fillRect/>
          </a:stretch>
        </p:blipFill>
        <p:spPr>
          <a:xfrm>
            <a:off x="0" y="304800"/>
            <a:ext cx="9144000" cy="28956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GB" sz="1800" b="1" dirty="0" smtClean="0"/>
              <a:t>-&gt; </a:t>
            </a:r>
            <a:r>
              <a:rPr lang="en-US" sz="1800" b="1" dirty="0" err="1" smtClean="0"/>
              <a:t>Kaggle</a:t>
            </a:r>
            <a:r>
              <a:rPr lang="en-US" sz="1800" b="1" dirty="0" smtClean="0"/>
              <a:t> Datasets</a:t>
            </a:r>
          </a:p>
          <a:p>
            <a:pPr>
              <a:buNone/>
            </a:pPr>
            <a:r>
              <a:rPr lang="en-GB" sz="1600" dirty="0" smtClean="0">
                <a:sym typeface="Wingdings" pitchFamily="2" charset="2"/>
              </a:rPr>
              <a:t>This is a website .......&gt; </a:t>
            </a:r>
            <a:r>
              <a:rPr lang="en-GB" sz="1600" dirty="0" smtClean="0">
                <a:sym typeface="Wingdings" pitchFamily="2" charset="2"/>
                <a:hlinkClick r:id="rId2"/>
              </a:rPr>
              <a:t>https://www.kaggle.com/</a:t>
            </a:r>
            <a:r>
              <a:rPr lang="en-GB" sz="1600" dirty="0" smtClean="0">
                <a:sym typeface="Wingdings" pitchFamily="2" charset="2"/>
              </a:rPr>
              <a:t>   then go to </a:t>
            </a:r>
            <a:r>
              <a:rPr lang="en-GB" sz="1600" b="1" dirty="0" smtClean="0">
                <a:sym typeface="Wingdings" pitchFamily="2" charset="2"/>
              </a:rPr>
              <a:t>register section  </a:t>
            </a:r>
            <a:r>
              <a:rPr lang="en-GB" sz="1600" dirty="0" smtClean="0">
                <a:sym typeface="Wingdings" pitchFamily="2" charset="2"/>
              </a:rPr>
              <a:t>&amp; register yourself </a:t>
            </a:r>
          </a:p>
          <a:p>
            <a:pPr>
              <a:buNone/>
            </a:pPr>
            <a:r>
              <a:rPr lang="en-GB" sz="1600" dirty="0" smtClean="0">
                <a:sym typeface="Wingdings" pitchFamily="2" charset="2"/>
              </a:rPr>
              <a:t>And </a:t>
            </a:r>
            <a:r>
              <a:rPr lang="en-GB" sz="1600" b="1" dirty="0" smtClean="0">
                <a:sym typeface="Wingdings" pitchFamily="2" charset="2"/>
              </a:rPr>
              <a:t>download</a:t>
            </a:r>
            <a:r>
              <a:rPr lang="en-GB" sz="1600" dirty="0" smtClean="0">
                <a:sym typeface="Wingdings" pitchFamily="2" charset="2"/>
              </a:rPr>
              <a:t> your best Dataset .</a:t>
            </a:r>
          </a:p>
          <a:p>
            <a:pPr>
              <a:buNone/>
            </a:pPr>
            <a:endParaRPr lang="en-GB" sz="1600" dirty="0" smtClean="0">
              <a:sym typeface="Wingdings" pitchFamily="2" charset="2"/>
            </a:endParaRPr>
          </a:p>
          <a:p>
            <a:pPr>
              <a:buNone/>
            </a:pPr>
            <a:endParaRPr lang="en-US" sz="1600" dirty="0"/>
          </a:p>
        </p:txBody>
      </p:sp>
      <p:pic>
        <p:nvPicPr>
          <p:cNvPr id="4" name="Picture 3" descr="3.png"/>
          <p:cNvPicPr>
            <a:picLocks noChangeAspect="1"/>
          </p:cNvPicPr>
          <p:nvPr/>
        </p:nvPicPr>
        <p:blipFill>
          <a:blip r:embed="rId3"/>
          <a:stretch>
            <a:fillRect/>
          </a:stretch>
        </p:blipFill>
        <p:spPr>
          <a:xfrm>
            <a:off x="0" y="914401"/>
            <a:ext cx="8991600" cy="3581400"/>
          </a:xfrm>
          <a:prstGeom prst="rect">
            <a:avLst/>
          </a:prstGeom>
        </p:spPr>
      </p:pic>
      <p:pic>
        <p:nvPicPr>
          <p:cNvPr id="5" name="Picture 4" descr="4.png"/>
          <p:cNvPicPr>
            <a:picLocks noChangeAspect="1"/>
          </p:cNvPicPr>
          <p:nvPr/>
        </p:nvPicPr>
        <p:blipFill>
          <a:blip r:embed="rId4"/>
          <a:stretch>
            <a:fillRect/>
          </a:stretch>
        </p:blipFill>
        <p:spPr>
          <a:xfrm>
            <a:off x="0" y="4327941"/>
            <a:ext cx="8991600" cy="2530059"/>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GB" sz="1400" b="1" dirty="0" smtClean="0"/>
              <a:t>-&gt; Handle Missing Values </a:t>
            </a:r>
          </a:p>
          <a:p>
            <a:pPr>
              <a:buNone/>
            </a:pPr>
            <a:r>
              <a:rPr lang="en-GB" sz="1400" dirty="0" smtClean="0"/>
              <a:t>How many ways to fill our Missing values ?</a:t>
            </a:r>
          </a:p>
          <a:p>
            <a:pPr>
              <a:buNone/>
            </a:pPr>
            <a:endParaRPr lang="en-US" sz="1200" b="1" dirty="0"/>
          </a:p>
        </p:txBody>
      </p:sp>
      <p:pic>
        <p:nvPicPr>
          <p:cNvPr id="4" name="Picture 3" descr="5.png"/>
          <p:cNvPicPr>
            <a:picLocks noChangeAspect="1"/>
          </p:cNvPicPr>
          <p:nvPr/>
        </p:nvPicPr>
        <p:blipFill>
          <a:blip r:embed="rId2"/>
          <a:stretch>
            <a:fillRect/>
          </a:stretch>
        </p:blipFill>
        <p:spPr>
          <a:xfrm>
            <a:off x="0" y="533400"/>
            <a:ext cx="8686800" cy="1905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GB" sz="1600" b="1" dirty="0" smtClean="0"/>
              <a:t>-&gt; </a:t>
            </a:r>
            <a:r>
              <a:rPr lang="en-GB" sz="1600" b="1" dirty="0" err="1" smtClean="0">
                <a:solidFill>
                  <a:srgbClr val="C00000"/>
                </a:solidFill>
              </a:rPr>
              <a:t>Struct</a:t>
            </a:r>
            <a:r>
              <a:rPr lang="en-GB" sz="1600" b="1" dirty="0" smtClean="0">
                <a:solidFill>
                  <a:srgbClr val="C00000"/>
                </a:solidFill>
              </a:rPr>
              <a:t> in Python</a:t>
            </a:r>
          </a:p>
          <a:p>
            <a:pPr>
              <a:buNone/>
            </a:pPr>
            <a:r>
              <a:rPr lang="en-GB" sz="1400" dirty="0" smtClean="0"/>
              <a:t>The </a:t>
            </a:r>
            <a:r>
              <a:rPr lang="en-GB" sz="1400" dirty="0" err="1" smtClean="0"/>
              <a:t>struct</a:t>
            </a:r>
            <a:r>
              <a:rPr lang="en-GB" sz="1400" dirty="0" smtClean="0"/>
              <a:t> module in Python is </a:t>
            </a:r>
            <a:r>
              <a:rPr lang="en-GB" sz="1400" b="1" dirty="0" smtClean="0"/>
              <a:t>used to convert native Python data types such as strings and numbers into a string of bytes</a:t>
            </a:r>
            <a:r>
              <a:rPr lang="en-GB" sz="1400" dirty="0" smtClean="0"/>
              <a:t> and vice versa.</a:t>
            </a:r>
          </a:p>
          <a:p>
            <a:pPr>
              <a:buNone/>
            </a:pPr>
            <a:endParaRPr lang="en-GB" sz="1600" b="1" dirty="0" smtClean="0">
              <a:solidFill>
                <a:srgbClr val="C00000"/>
              </a:solidFill>
              <a:sym typeface="Wingdings" pitchFamily="2" charset="2"/>
            </a:endParaRPr>
          </a:p>
          <a:p>
            <a:pPr>
              <a:buNone/>
            </a:pPr>
            <a:endParaRPr lang="en-GB" sz="1600" b="1" dirty="0" smtClean="0">
              <a:solidFill>
                <a:srgbClr val="C00000"/>
              </a:solidFill>
              <a:sym typeface="Wingdings" pitchFamily="2" charset="2"/>
            </a:endParaRPr>
          </a:p>
          <a:p>
            <a:pPr>
              <a:buFont typeface="Wingdings"/>
              <a:buChar char="à"/>
            </a:pPr>
            <a:endParaRPr lang="en-GB" sz="1600" b="1" dirty="0" smtClean="0">
              <a:solidFill>
                <a:srgbClr val="C00000"/>
              </a:solidFill>
              <a:sym typeface="Wingdings" pitchFamily="2" charset="2"/>
            </a:endParaRPr>
          </a:p>
          <a:p>
            <a:pPr>
              <a:buFont typeface="Wingdings"/>
              <a:buChar char="à"/>
            </a:pPr>
            <a:endParaRPr lang="en-GB" sz="1600" b="1" dirty="0" smtClean="0">
              <a:solidFill>
                <a:srgbClr val="C00000"/>
              </a:solidFill>
              <a:sym typeface="Wingdings" pitchFamily="2" charset="2"/>
            </a:endParaRPr>
          </a:p>
          <a:p>
            <a:pPr>
              <a:buFont typeface="Wingdings"/>
              <a:buChar char="à"/>
            </a:pPr>
            <a:endParaRPr lang="en-GB" sz="1600" b="1" dirty="0" smtClean="0">
              <a:solidFill>
                <a:srgbClr val="C00000"/>
              </a:solidFill>
              <a:sym typeface="Wingdings" pitchFamily="2" charset="2"/>
            </a:endParaRPr>
          </a:p>
          <a:p>
            <a:pPr>
              <a:buFont typeface="Wingdings"/>
              <a:buChar char="à"/>
            </a:pPr>
            <a:endParaRPr lang="en-GB" sz="1600" b="1" dirty="0" smtClean="0">
              <a:solidFill>
                <a:srgbClr val="C00000"/>
              </a:solidFill>
              <a:sym typeface="Wingdings" pitchFamily="2" charset="2"/>
            </a:endParaRPr>
          </a:p>
          <a:p>
            <a:pPr>
              <a:buNone/>
            </a:pPr>
            <a:endParaRPr lang="en-GB" sz="1600" b="1" dirty="0" smtClean="0">
              <a:solidFill>
                <a:srgbClr val="FF0000"/>
              </a:solidFill>
              <a:sym typeface="Wingdings" pitchFamily="2" charset="2"/>
            </a:endParaRPr>
          </a:p>
          <a:p>
            <a:pPr>
              <a:buNone/>
            </a:pPr>
            <a:endParaRPr lang="en-GB" sz="1400" b="1" dirty="0" smtClean="0">
              <a:sym typeface="Wingdings" pitchFamily="2" charset="2"/>
            </a:endParaRPr>
          </a:p>
          <a:p>
            <a:pPr>
              <a:buFont typeface="Wingdings"/>
              <a:buChar char="à"/>
            </a:pPr>
            <a:endParaRPr lang="en-GB" sz="1400" b="1" dirty="0" smtClean="0">
              <a:sym typeface="Wingdings" pitchFamily="2" charset="2"/>
            </a:endParaRPr>
          </a:p>
          <a:p>
            <a:pPr>
              <a:buFont typeface="Wingdings"/>
              <a:buChar char="à"/>
            </a:pPr>
            <a:endParaRPr lang="en-GB" sz="1400" b="1" dirty="0" smtClean="0">
              <a:sym typeface="Wingdings" pitchFamily="2" charset="2"/>
            </a:endParaRPr>
          </a:p>
          <a:p>
            <a:pPr>
              <a:buFont typeface="Wingdings"/>
              <a:buChar char="à"/>
            </a:pPr>
            <a:endParaRPr lang="en-GB" sz="1400" b="1" dirty="0" smtClean="0">
              <a:sym typeface="Wingdings" pitchFamily="2" charset="2"/>
            </a:endParaRPr>
          </a:p>
          <a:p>
            <a:pPr>
              <a:buNone/>
            </a:pPr>
            <a:endParaRPr lang="en-GB" sz="1400" b="1" dirty="0" smtClean="0">
              <a:sym typeface="Wingdings" pitchFamily="2" charset="2"/>
            </a:endParaRPr>
          </a:p>
          <a:p>
            <a:pPr>
              <a:buNone/>
            </a:pPr>
            <a:endParaRPr lang="en-GB" sz="1400" b="1" dirty="0" smtClean="0">
              <a:sym typeface="Wingdings" pitchFamily="2" charset="2"/>
            </a:endParaRPr>
          </a:p>
          <a:p>
            <a:pPr>
              <a:buNone/>
            </a:pPr>
            <a:endParaRPr lang="en-GB" sz="1400" dirty="0" smtClean="0"/>
          </a:p>
          <a:p>
            <a:pPr>
              <a:buNone/>
            </a:pPr>
            <a:endParaRPr lang="en-GB" sz="1400" dirty="0" smtClean="0"/>
          </a:p>
          <a:p>
            <a:pPr>
              <a:buNone/>
            </a:pPr>
            <a:r>
              <a:rPr lang="en-GB" sz="1400" b="1" dirty="0" smtClean="0"/>
              <a:t> </a:t>
            </a:r>
          </a:p>
          <a:p>
            <a:pPr>
              <a:buNone/>
            </a:pPr>
            <a:endParaRPr lang="en-US" sz="1400" dirty="0"/>
          </a:p>
        </p:txBody>
      </p:sp>
      <p:sp>
        <p:nvSpPr>
          <p:cNvPr id="4" name="Rectangle 3"/>
          <p:cNvSpPr/>
          <p:nvPr/>
        </p:nvSpPr>
        <p:spPr>
          <a:xfrm>
            <a:off x="0" y="762000"/>
            <a:ext cx="4495800" cy="609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400" dirty="0" smtClean="0"/>
              <a:t>import </a:t>
            </a:r>
            <a:r>
              <a:rPr lang="en-US" sz="1400" dirty="0" err="1" smtClean="0"/>
              <a:t>struct</a:t>
            </a:r>
            <a:endParaRPr lang="en-US" sz="1400" dirty="0" smtClean="0"/>
          </a:p>
          <a:p>
            <a:r>
              <a:rPr lang="en-US" sz="1400" dirty="0" smtClean="0"/>
              <a:t># Format: h is short</a:t>
            </a:r>
          </a:p>
          <a:p>
            <a:r>
              <a:rPr lang="en-US" sz="1400" dirty="0" smtClean="0"/>
              <a:t># Format: l is long</a:t>
            </a:r>
          </a:p>
          <a:p>
            <a:r>
              <a:rPr lang="en-US" sz="1400" dirty="0" smtClean="0"/>
              <a:t># Format '</a:t>
            </a:r>
            <a:r>
              <a:rPr lang="en-US" sz="1400" dirty="0" err="1" smtClean="0"/>
              <a:t>hhl</a:t>
            </a:r>
            <a:r>
              <a:rPr lang="en-US" sz="1400" dirty="0" smtClean="0"/>
              <a:t>' stands for 'short </a:t>
            </a:r>
            <a:r>
              <a:rPr lang="en-US" sz="1400" dirty="0" err="1" smtClean="0"/>
              <a:t>short</a:t>
            </a:r>
            <a:r>
              <a:rPr lang="en-US" sz="1400" dirty="0" smtClean="0"/>
              <a:t> long'</a:t>
            </a:r>
          </a:p>
          <a:p>
            <a:r>
              <a:rPr lang="en-US" sz="1400" dirty="0" err="1" smtClean="0"/>
              <a:t>var</a:t>
            </a:r>
            <a:r>
              <a:rPr lang="en-US" sz="1400" dirty="0" smtClean="0"/>
              <a:t> = </a:t>
            </a:r>
            <a:r>
              <a:rPr lang="en-US" sz="1400" dirty="0" err="1" smtClean="0"/>
              <a:t>struct.pack</a:t>
            </a:r>
            <a:r>
              <a:rPr lang="en-US" sz="1400" dirty="0" smtClean="0"/>
              <a:t>('hhl',1,2,3)</a:t>
            </a:r>
          </a:p>
          <a:p>
            <a:r>
              <a:rPr lang="en-US" sz="1400" dirty="0" smtClean="0"/>
              <a:t>print(</a:t>
            </a:r>
            <a:r>
              <a:rPr lang="en-US" sz="1400" dirty="0" err="1" smtClean="0"/>
              <a:t>var</a:t>
            </a:r>
            <a:r>
              <a:rPr lang="en-US" sz="1400" dirty="0" smtClean="0"/>
              <a:t>)</a:t>
            </a:r>
          </a:p>
          <a:p>
            <a:r>
              <a:rPr lang="en-US" sz="1400" dirty="0" smtClean="0"/>
              <a:t># '?' -&gt; _BOOL , 'h' -&gt; short, '</a:t>
            </a:r>
            <a:r>
              <a:rPr lang="en-US" sz="1400" dirty="0" err="1" smtClean="0"/>
              <a:t>i</a:t>
            </a:r>
            <a:r>
              <a:rPr lang="en-US" sz="1400" dirty="0" smtClean="0"/>
              <a:t>' -&gt; </a:t>
            </a:r>
            <a:r>
              <a:rPr lang="en-US" sz="1400" dirty="0" err="1" smtClean="0"/>
              <a:t>int</a:t>
            </a:r>
            <a:r>
              <a:rPr lang="en-US" sz="1400" dirty="0" smtClean="0"/>
              <a:t> and 'l' -&gt; long</a:t>
            </a:r>
          </a:p>
          <a:p>
            <a:r>
              <a:rPr lang="en-US" sz="1400" dirty="0" err="1" smtClean="0"/>
              <a:t>var</a:t>
            </a:r>
            <a:r>
              <a:rPr lang="en-US" sz="1400" dirty="0" smtClean="0"/>
              <a:t> = </a:t>
            </a:r>
            <a:r>
              <a:rPr lang="en-US" sz="1400" dirty="0" err="1" smtClean="0"/>
              <a:t>struct.pack</a:t>
            </a:r>
            <a:r>
              <a:rPr lang="en-US" sz="1400" dirty="0" smtClean="0"/>
              <a:t>('?</a:t>
            </a:r>
            <a:r>
              <a:rPr lang="en-US" sz="1400" dirty="0" err="1" smtClean="0"/>
              <a:t>hil</a:t>
            </a:r>
            <a:r>
              <a:rPr lang="en-US" sz="1400" dirty="0" smtClean="0"/>
              <a:t>', True, 2, 5, 445)</a:t>
            </a:r>
          </a:p>
          <a:p>
            <a:r>
              <a:rPr lang="en-US" sz="1400" dirty="0" smtClean="0"/>
              <a:t>print(</a:t>
            </a:r>
            <a:r>
              <a:rPr lang="en-US" sz="1400" dirty="0" err="1" smtClean="0"/>
              <a:t>var</a:t>
            </a:r>
            <a:r>
              <a:rPr lang="en-US" sz="1400" dirty="0" smtClean="0"/>
              <a:t>)</a:t>
            </a:r>
          </a:p>
          <a:p>
            <a:endParaRPr lang="en-US" sz="1400" dirty="0" smtClean="0"/>
          </a:p>
          <a:p>
            <a:r>
              <a:rPr lang="en-US" sz="1400" dirty="0" err="1" smtClean="0"/>
              <a:t>tup</a:t>
            </a:r>
            <a:r>
              <a:rPr lang="en-US" sz="1400" dirty="0" smtClean="0"/>
              <a:t> = </a:t>
            </a:r>
            <a:r>
              <a:rPr lang="en-US" sz="1400" dirty="0" err="1" smtClean="0"/>
              <a:t>struct.unpack</a:t>
            </a:r>
            <a:r>
              <a:rPr lang="en-US" sz="1400" dirty="0" smtClean="0"/>
              <a:t>('?</a:t>
            </a:r>
            <a:r>
              <a:rPr lang="en-US" sz="1400" dirty="0" err="1" smtClean="0"/>
              <a:t>hil</a:t>
            </a:r>
            <a:r>
              <a:rPr lang="en-US" sz="1400" dirty="0" smtClean="0"/>
              <a:t>', </a:t>
            </a:r>
            <a:r>
              <a:rPr lang="en-US" sz="1400" dirty="0" err="1" smtClean="0"/>
              <a:t>var</a:t>
            </a:r>
            <a:r>
              <a:rPr lang="en-US" sz="1400" dirty="0" smtClean="0"/>
              <a:t>)</a:t>
            </a:r>
          </a:p>
          <a:p>
            <a:r>
              <a:rPr lang="en-US" sz="1400" dirty="0" smtClean="0"/>
              <a:t>print(</a:t>
            </a:r>
            <a:r>
              <a:rPr lang="en-US" sz="1400" dirty="0" err="1" smtClean="0"/>
              <a:t>tup</a:t>
            </a:r>
            <a:r>
              <a:rPr lang="en-US" sz="1400" dirty="0" smtClean="0"/>
              <a:t>)</a:t>
            </a:r>
          </a:p>
          <a:p>
            <a:r>
              <a:rPr lang="en-US" sz="1400" dirty="0" smtClean="0"/>
              <a:t># q -&gt; long </a:t>
            </a:r>
            <a:r>
              <a:rPr lang="en-US" sz="1400" dirty="0" err="1" smtClean="0"/>
              <a:t>long</a:t>
            </a:r>
            <a:r>
              <a:rPr lang="en-US" sz="1400" dirty="0" smtClean="0"/>
              <a:t> </a:t>
            </a:r>
            <a:r>
              <a:rPr lang="en-US" sz="1400" dirty="0" err="1" smtClean="0"/>
              <a:t>int</a:t>
            </a:r>
            <a:r>
              <a:rPr lang="en-US" sz="1400" dirty="0" smtClean="0"/>
              <a:t> and f -&gt; float</a:t>
            </a:r>
          </a:p>
          <a:p>
            <a:r>
              <a:rPr lang="en-US" sz="1400" dirty="0" err="1" smtClean="0"/>
              <a:t>var</a:t>
            </a:r>
            <a:r>
              <a:rPr lang="en-US" sz="1400" dirty="0" smtClean="0"/>
              <a:t> = </a:t>
            </a:r>
            <a:r>
              <a:rPr lang="en-US" sz="1400" dirty="0" err="1" smtClean="0"/>
              <a:t>struct.pack</a:t>
            </a:r>
            <a:r>
              <a:rPr lang="en-US" sz="1400" dirty="0" smtClean="0"/>
              <a:t>('</a:t>
            </a:r>
            <a:r>
              <a:rPr lang="en-US" sz="1400" dirty="0" err="1" smtClean="0"/>
              <a:t>qf</a:t>
            </a:r>
            <a:r>
              <a:rPr lang="en-US" sz="1400" dirty="0" smtClean="0"/>
              <a:t>', 5, 2.3)</a:t>
            </a:r>
          </a:p>
          <a:p>
            <a:r>
              <a:rPr lang="en-US" sz="1400" dirty="0" smtClean="0"/>
              <a:t>print(</a:t>
            </a:r>
            <a:r>
              <a:rPr lang="en-US" sz="1400" dirty="0" err="1" smtClean="0"/>
              <a:t>var</a:t>
            </a:r>
            <a:r>
              <a:rPr lang="en-US" sz="1400" dirty="0" smtClean="0"/>
              <a:t>)</a:t>
            </a:r>
          </a:p>
          <a:p>
            <a:r>
              <a:rPr lang="en-US" sz="1400" dirty="0" err="1" smtClean="0"/>
              <a:t>tup</a:t>
            </a:r>
            <a:r>
              <a:rPr lang="en-US" sz="1400" dirty="0" smtClean="0"/>
              <a:t> = </a:t>
            </a:r>
            <a:r>
              <a:rPr lang="en-US" sz="1400" dirty="0" err="1" smtClean="0"/>
              <a:t>struct.unpack</a:t>
            </a:r>
            <a:r>
              <a:rPr lang="en-US" sz="1400" dirty="0" smtClean="0"/>
              <a:t>('</a:t>
            </a:r>
            <a:r>
              <a:rPr lang="en-US" sz="1400" dirty="0" err="1" smtClean="0"/>
              <a:t>qf</a:t>
            </a:r>
            <a:r>
              <a:rPr lang="en-US" sz="1400" dirty="0" smtClean="0"/>
              <a:t>', </a:t>
            </a:r>
            <a:r>
              <a:rPr lang="en-US" sz="1400" dirty="0" err="1" smtClean="0"/>
              <a:t>var</a:t>
            </a:r>
            <a:r>
              <a:rPr lang="en-US" sz="1400" dirty="0" smtClean="0"/>
              <a:t>)</a:t>
            </a:r>
          </a:p>
          <a:p>
            <a:r>
              <a:rPr lang="en-US" sz="1400" dirty="0" smtClean="0"/>
              <a:t>print(</a:t>
            </a:r>
            <a:r>
              <a:rPr lang="en-US" sz="1400" dirty="0" err="1" smtClean="0"/>
              <a:t>tup</a:t>
            </a:r>
            <a:r>
              <a:rPr lang="en-US" sz="1400" dirty="0" smtClean="0"/>
              <a:t>)</a:t>
            </a:r>
          </a:p>
          <a:p>
            <a:r>
              <a:rPr lang="en-US" sz="1400" dirty="0" smtClean="0"/>
              <a:t>#hexadecimal convert </a:t>
            </a:r>
          </a:p>
          <a:p>
            <a:r>
              <a:rPr lang="en-US" sz="1400" dirty="0" err="1" smtClean="0"/>
              <a:t>var</a:t>
            </a:r>
            <a:r>
              <a:rPr lang="en-US" sz="1400" dirty="0" smtClean="0"/>
              <a:t> = </a:t>
            </a:r>
            <a:r>
              <a:rPr lang="en-US" sz="1400" dirty="0" err="1" smtClean="0"/>
              <a:t>struct.pack</a:t>
            </a:r>
            <a:r>
              <a:rPr lang="en-US" sz="1400" dirty="0" smtClean="0"/>
              <a:t>('b', 11)</a:t>
            </a:r>
          </a:p>
          <a:p>
            <a:r>
              <a:rPr lang="en-US" sz="1400" dirty="0" smtClean="0"/>
              <a:t>print(</a:t>
            </a:r>
            <a:r>
              <a:rPr lang="en-US" sz="1400" dirty="0" err="1" smtClean="0"/>
              <a:t>var</a:t>
            </a:r>
            <a:r>
              <a:rPr lang="en-US" sz="1400" dirty="0" smtClean="0"/>
              <a:t>)</a:t>
            </a:r>
          </a:p>
          <a:p>
            <a:r>
              <a:rPr lang="en-GB" sz="1400" dirty="0" smtClean="0"/>
              <a:t>#String Convert into byte</a:t>
            </a:r>
          </a:p>
          <a:p>
            <a:r>
              <a:rPr lang="en-GB" sz="1400" dirty="0" smtClean="0"/>
              <a:t>string = "Hello World"</a:t>
            </a:r>
          </a:p>
          <a:p>
            <a:r>
              <a:rPr lang="en-GB" sz="1400" dirty="0" smtClean="0"/>
              <a:t># string with encoding 'utf-8'</a:t>
            </a:r>
          </a:p>
          <a:p>
            <a:r>
              <a:rPr lang="en-GB" sz="1400" dirty="0" err="1" smtClean="0"/>
              <a:t>arr</a:t>
            </a:r>
            <a:r>
              <a:rPr lang="en-GB" sz="1400" dirty="0" smtClean="0"/>
              <a:t> = bytes(string, 'utf-8')</a:t>
            </a:r>
          </a:p>
          <a:p>
            <a:r>
              <a:rPr lang="en-GB" sz="1400" dirty="0" smtClean="0"/>
              <a:t># actual bytes in the </a:t>
            </a:r>
            <a:r>
              <a:rPr lang="en-GB" sz="1400" dirty="0" err="1" smtClean="0"/>
              <a:t>the</a:t>
            </a:r>
            <a:r>
              <a:rPr lang="en-GB" sz="1400" dirty="0" smtClean="0"/>
              <a:t> string</a:t>
            </a:r>
          </a:p>
          <a:p>
            <a:r>
              <a:rPr lang="en-GB" sz="1400" dirty="0" smtClean="0"/>
              <a:t>for byte in </a:t>
            </a:r>
            <a:r>
              <a:rPr lang="en-GB" sz="1400" dirty="0" err="1" smtClean="0"/>
              <a:t>arr</a:t>
            </a:r>
            <a:r>
              <a:rPr lang="en-GB" sz="1400" dirty="0" smtClean="0"/>
              <a:t>:</a:t>
            </a:r>
          </a:p>
          <a:p>
            <a:r>
              <a:rPr lang="en-GB" sz="1400" dirty="0" smtClean="0"/>
              <a:t>    print(byte, end=' ')</a:t>
            </a:r>
          </a:p>
          <a:p>
            <a:r>
              <a:rPr lang="en-GB" sz="1400" dirty="0" smtClean="0"/>
              <a:t>print("\n")</a:t>
            </a:r>
          </a:p>
          <a:p>
            <a:endParaRPr lang="en-GB" sz="1400" dirty="0" smtClean="0"/>
          </a:p>
          <a:p>
            <a:endParaRPr lang="en-US" sz="1400" dirty="0" smtClean="0"/>
          </a:p>
        </p:txBody>
      </p:sp>
      <p:pic>
        <p:nvPicPr>
          <p:cNvPr id="6" name="Picture 5" descr="Untitled5.png"/>
          <p:cNvPicPr>
            <a:picLocks noChangeAspect="1"/>
          </p:cNvPicPr>
          <p:nvPr/>
        </p:nvPicPr>
        <p:blipFill>
          <a:blip r:embed="rId2"/>
          <a:stretch>
            <a:fillRect/>
          </a:stretch>
        </p:blipFill>
        <p:spPr>
          <a:xfrm>
            <a:off x="4876800" y="1371600"/>
            <a:ext cx="3429000" cy="4648200"/>
          </a:xfrm>
          <a:prstGeom prst="rect">
            <a:avLst/>
          </a:prstGeom>
        </p:spPr>
      </p:pic>
      <p:sp>
        <p:nvSpPr>
          <p:cNvPr id="5" name="TextBox 4"/>
          <p:cNvSpPr txBox="1"/>
          <p:nvPr/>
        </p:nvSpPr>
        <p:spPr>
          <a:xfrm>
            <a:off x="4953000" y="838200"/>
            <a:ext cx="3218483" cy="369332"/>
          </a:xfrm>
          <a:prstGeom prst="rect">
            <a:avLst/>
          </a:prstGeom>
          <a:noFill/>
        </p:spPr>
        <p:txBody>
          <a:bodyPr wrap="square" rtlCol="0">
            <a:spAutoFit/>
          </a:bodyPr>
          <a:lstStyle/>
          <a:p>
            <a:pPr>
              <a:buNone/>
            </a:pPr>
            <a:r>
              <a:rPr lang="en-GB" b="1" dirty="0" smtClean="0">
                <a:solidFill>
                  <a:srgbClr val="FF0000"/>
                </a:solidFill>
                <a:sym typeface="Wingdings" pitchFamily="2" charset="2"/>
              </a:rPr>
              <a:t>-&gt;Number System in Python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a:buNone/>
            </a:pPr>
            <a:r>
              <a:rPr lang="en-GB" sz="1800" b="1" dirty="0" smtClean="0"/>
              <a:t>-&gt;Practically Understand AI,ML,DL</a:t>
            </a:r>
          </a:p>
          <a:p>
            <a:pPr>
              <a:buNone/>
            </a:pPr>
            <a:endParaRPr lang="en-GB" sz="1800" dirty="0" smtClean="0"/>
          </a:p>
          <a:p>
            <a:pPr>
              <a:buNone/>
            </a:pPr>
            <a:endParaRPr lang="en-GB" sz="1800" dirty="0" smtClean="0"/>
          </a:p>
          <a:p>
            <a:pPr>
              <a:buNone/>
            </a:pPr>
            <a:endParaRPr lang="en-GB" sz="1800" dirty="0" smtClean="0"/>
          </a:p>
          <a:p>
            <a:pPr>
              <a:buNone/>
            </a:pPr>
            <a:endParaRPr lang="en-GB" sz="1800" dirty="0" smtClean="0"/>
          </a:p>
          <a:p>
            <a:pPr>
              <a:buNone/>
            </a:pPr>
            <a:endParaRPr lang="en-GB" sz="1800" dirty="0" smtClean="0"/>
          </a:p>
          <a:p>
            <a:pPr>
              <a:buNone/>
            </a:pPr>
            <a:endParaRPr lang="en-GB" sz="1800" dirty="0" smtClean="0"/>
          </a:p>
          <a:p>
            <a:pPr>
              <a:buNone/>
            </a:pPr>
            <a:endParaRPr lang="en-GB" sz="1800" dirty="0" smtClean="0"/>
          </a:p>
          <a:p>
            <a:pPr>
              <a:buNone/>
            </a:pPr>
            <a:endParaRPr lang="en-GB" sz="1800" dirty="0" smtClean="0"/>
          </a:p>
          <a:p>
            <a:pPr>
              <a:buNone/>
            </a:pPr>
            <a:endParaRPr lang="en-GB" sz="1800" dirty="0" smtClean="0"/>
          </a:p>
          <a:p>
            <a:pPr>
              <a:buNone/>
            </a:pPr>
            <a:endParaRPr lang="en-GB" sz="1800" dirty="0" smtClean="0"/>
          </a:p>
          <a:p>
            <a:pPr>
              <a:buNone/>
            </a:pPr>
            <a:endParaRPr lang="en-GB" sz="1800" dirty="0" smtClean="0"/>
          </a:p>
          <a:p>
            <a:pPr>
              <a:buNone/>
            </a:pPr>
            <a:r>
              <a:rPr lang="en-GB" sz="1800" b="1" dirty="0" smtClean="0"/>
              <a:t>-&gt; Machine Learning </a:t>
            </a:r>
            <a:endParaRPr lang="en-US" sz="1800" b="1" dirty="0"/>
          </a:p>
        </p:txBody>
      </p:sp>
      <p:pic>
        <p:nvPicPr>
          <p:cNvPr id="4" name="Picture 3" descr="5.png"/>
          <p:cNvPicPr>
            <a:picLocks noChangeAspect="1"/>
          </p:cNvPicPr>
          <p:nvPr/>
        </p:nvPicPr>
        <p:blipFill>
          <a:blip r:embed="rId2"/>
          <a:stretch>
            <a:fillRect/>
          </a:stretch>
        </p:blipFill>
        <p:spPr>
          <a:xfrm>
            <a:off x="0" y="381000"/>
            <a:ext cx="8991600" cy="3581400"/>
          </a:xfrm>
          <a:prstGeom prst="rect">
            <a:avLst/>
          </a:prstGeom>
        </p:spPr>
      </p:pic>
      <p:pic>
        <p:nvPicPr>
          <p:cNvPr id="5" name="Picture 4" descr="6.png"/>
          <p:cNvPicPr>
            <a:picLocks noChangeAspect="1"/>
          </p:cNvPicPr>
          <p:nvPr/>
        </p:nvPicPr>
        <p:blipFill>
          <a:blip r:embed="rId3"/>
          <a:stretch>
            <a:fillRect/>
          </a:stretch>
        </p:blipFill>
        <p:spPr>
          <a:xfrm>
            <a:off x="0" y="4267200"/>
            <a:ext cx="8991600" cy="2133600"/>
          </a:xfrm>
          <a:prstGeom prst="rect">
            <a:avLst/>
          </a:prstGeom>
        </p:spPr>
      </p:pic>
      <p:sp>
        <p:nvSpPr>
          <p:cNvPr id="6" name="TextBox 5"/>
          <p:cNvSpPr txBox="1"/>
          <p:nvPr/>
        </p:nvSpPr>
        <p:spPr>
          <a:xfrm>
            <a:off x="4495800" y="5943600"/>
            <a:ext cx="3900170" cy="923330"/>
          </a:xfrm>
          <a:prstGeom prst="rect">
            <a:avLst/>
          </a:prstGeom>
          <a:noFill/>
        </p:spPr>
        <p:txBody>
          <a:bodyPr wrap="none" rtlCol="0">
            <a:spAutoFit/>
          </a:bodyPr>
          <a:lstStyle/>
          <a:p>
            <a:r>
              <a:rPr lang="en-GB" dirty="0" smtClean="0"/>
              <a:t>Example .....</a:t>
            </a:r>
          </a:p>
          <a:p>
            <a:pPr marL="342900" indent="-342900">
              <a:buAutoNum type="arabicPeriod"/>
            </a:pPr>
            <a:r>
              <a:rPr lang="en-GB" dirty="0" smtClean="0"/>
              <a:t>Google recommendation</a:t>
            </a:r>
          </a:p>
          <a:p>
            <a:pPr marL="342900" indent="-342900">
              <a:buAutoNum type="arabicPeriod"/>
            </a:pPr>
            <a:r>
              <a:rPr lang="en-GB" dirty="0" smtClean="0"/>
              <a:t>Amazon or </a:t>
            </a:r>
            <a:r>
              <a:rPr lang="en-GB" dirty="0" err="1" smtClean="0"/>
              <a:t>Flipcart</a:t>
            </a:r>
            <a:r>
              <a:rPr lang="en-GB" dirty="0" smtClean="0"/>
              <a:t> product suggest </a:t>
            </a: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GB" sz="1800" b="1" dirty="0" smtClean="0"/>
              <a:t>-&gt;Deep Learning </a:t>
            </a:r>
          </a:p>
          <a:p>
            <a:pPr>
              <a:buNone/>
            </a:pPr>
            <a:endParaRPr lang="en-US" sz="1800" dirty="0"/>
          </a:p>
        </p:txBody>
      </p:sp>
      <p:pic>
        <p:nvPicPr>
          <p:cNvPr id="4" name="Picture 3" descr="7.png"/>
          <p:cNvPicPr>
            <a:picLocks noChangeAspect="1"/>
          </p:cNvPicPr>
          <p:nvPr/>
        </p:nvPicPr>
        <p:blipFill>
          <a:blip r:embed="rId2"/>
          <a:stretch>
            <a:fillRect/>
          </a:stretch>
        </p:blipFill>
        <p:spPr>
          <a:xfrm>
            <a:off x="0" y="304800"/>
            <a:ext cx="8305800" cy="59436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US" sz="2000" b="1" dirty="0" smtClean="0"/>
              <a:t>What is Machine Learning ?</a:t>
            </a:r>
          </a:p>
          <a:p>
            <a:pPr>
              <a:buNone/>
            </a:pPr>
            <a:r>
              <a:rPr lang="en-US" sz="1200" dirty="0" smtClean="0"/>
              <a:t>Machine learning is the study of computer algorithms that improve automatically  </a:t>
            </a:r>
          </a:p>
          <a:p>
            <a:pPr>
              <a:buNone/>
            </a:pPr>
            <a:r>
              <a:rPr lang="en-US" sz="1200" dirty="0" smtClean="0"/>
              <a:t>through experience. It is seen as a subset of artificial intelligence.</a:t>
            </a:r>
          </a:p>
          <a:p>
            <a:pPr>
              <a:buNone/>
            </a:pPr>
            <a:endParaRPr lang="en-US" sz="1200" dirty="0" smtClean="0"/>
          </a:p>
          <a:p>
            <a:pPr>
              <a:buNone/>
            </a:pPr>
            <a:r>
              <a:rPr lang="en-US" sz="1500" b="1" dirty="0" smtClean="0"/>
              <a:t>Why -&gt;</a:t>
            </a:r>
            <a:r>
              <a:rPr lang="en-US" sz="1600" dirty="0" smtClean="0"/>
              <a:t>Simply put, machine learning allows the user to feed </a:t>
            </a:r>
          </a:p>
          <a:p>
            <a:pPr>
              <a:buNone/>
            </a:pPr>
            <a:r>
              <a:rPr lang="en-US" sz="1600" dirty="0" smtClean="0"/>
              <a:t>a computer algorithm an immense amount of data and have</a:t>
            </a:r>
          </a:p>
          <a:p>
            <a:pPr>
              <a:buNone/>
            </a:pPr>
            <a:r>
              <a:rPr lang="en-US" sz="1600" dirty="0" smtClean="0"/>
              <a:t> the computer analyze and make data-driven recommendations</a:t>
            </a:r>
          </a:p>
          <a:p>
            <a:pPr>
              <a:buNone/>
            </a:pPr>
            <a:r>
              <a:rPr lang="en-US" sz="1600" dirty="0" smtClean="0"/>
              <a:t> and decisions based on only the input data.</a:t>
            </a:r>
          </a:p>
          <a:p>
            <a:pPr>
              <a:buNone/>
            </a:pPr>
            <a:endParaRPr lang="en-US" sz="1600" dirty="0" smtClean="0"/>
          </a:p>
          <a:p>
            <a:pPr>
              <a:buNone/>
            </a:pPr>
            <a:r>
              <a:rPr lang="en-US" sz="1600" b="1" dirty="0" smtClean="0"/>
              <a:t>History of Machine Learning -&gt;?</a:t>
            </a:r>
          </a:p>
          <a:p>
            <a:pPr>
              <a:buNone/>
            </a:pPr>
            <a:endParaRPr lang="en-US" sz="1600" b="1" dirty="0" smtClean="0"/>
          </a:p>
          <a:p>
            <a:pPr>
              <a:buNone/>
            </a:pPr>
            <a:endParaRPr lang="en-US" sz="1600" b="1" dirty="0" smtClean="0"/>
          </a:p>
          <a:p>
            <a:pPr>
              <a:buNone/>
            </a:pPr>
            <a:endParaRPr lang="en-US" sz="1600" b="1" dirty="0" smtClean="0"/>
          </a:p>
          <a:p>
            <a:pPr>
              <a:buNone/>
            </a:pPr>
            <a:endParaRPr lang="en-US" sz="1600" b="1" dirty="0" smtClean="0"/>
          </a:p>
          <a:p>
            <a:pPr>
              <a:buNone/>
            </a:pPr>
            <a:endParaRPr lang="en-US" sz="1600" b="1" dirty="0" smtClean="0"/>
          </a:p>
          <a:p>
            <a:pPr>
              <a:buNone/>
            </a:pPr>
            <a:endParaRPr lang="en-US" sz="1600" b="1" dirty="0" smtClean="0"/>
          </a:p>
          <a:p>
            <a:pPr>
              <a:buNone/>
            </a:pPr>
            <a:endParaRPr lang="en-US" sz="1600" b="1" dirty="0" smtClean="0"/>
          </a:p>
          <a:p>
            <a:pPr>
              <a:buNone/>
            </a:pPr>
            <a:r>
              <a:rPr lang="en-US" sz="1600" b="1" dirty="0" smtClean="0"/>
              <a:t> </a:t>
            </a:r>
          </a:p>
          <a:p>
            <a:pPr>
              <a:buNone/>
            </a:pPr>
            <a:endParaRPr lang="en-US" sz="1200" dirty="0" smtClean="0"/>
          </a:p>
          <a:p>
            <a:pPr>
              <a:buNone/>
            </a:pPr>
            <a:endParaRPr lang="en-US" sz="1500" b="1" dirty="0" smtClean="0"/>
          </a:p>
          <a:p>
            <a:pPr>
              <a:buNone/>
            </a:pPr>
            <a:endParaRPr lang="en-US" sz="1200" b="1" dirty="0" smtClean="0"/>
          </a:p>
          <a:p>
            <a:pPr>
              <a:buNone/>
            </a:pPr>
            <a:endParaRPr lang="en-US" sz="2000" dirty="0"/>
          </a:p>
        </p:txBody>
      </p:sp>
      <p:pic>
        <p:nvPicPr>
          <p:cNvPr id="4" name="Picture 3" descr="images.jpg"/>
          <p:cNvPicPr>
            <a:picLocks noChangeAspect="1"/>
          </p:cNvPicPr>
          <p:nvPr/>
        </p:nvPicPr>
        <p:blipFill>
          <a:blip r:embed="rId2"/>
          <a:stretch>
            <a:fillRect/>
          </a:stretch>
        </p:blipFill>
        <p:spPr>
          <a:xfrm>
            <a:off x="5867400" y="1"/>
            <a:ext cx="3133725" cy="990599"/>
          </a:xfrm>
          <a:prstGeom prst="rect">
            <a:avLst/>
          </a:prstGeom>
        </p:spPr>
      </p:pic>
      <p:pic>
        <p:nvPicPr>
          <p:cNvPr id="5" name="Picture 4" descr="download.png"/>
          <p:cNvPicPr>
            <a:picLocks noChangeAspect="1"/>
          </p:cNvPicPr>
          <p:nvPr/>
        </p:nvPicPr>
        <p:blipFill>
          <a:blip r:embed="rId3"/>
          <a:stretch>
            <a:fillRect/>
          </a:stretch>
        </p:blipFill>
        <p:spPr>
          <a:xfrm>
            <a:off x="6197601" y="914401"/>
            <a:ext cx="2844798" cy="1219199"/>
          </a:xfrm>
          <a:prstGeom prst="rect">
            <a:avLst/>
          </a:prstGeom>
        </p:spPr>
      </p:pic>
      <p:pic>
        <p:nvPicPr>
          <p:cNvPr id="6" name="Picture 5" descr="Untitled222.png"/>
          <p:cNvPicPr>
            <a:picLocks noChangeAspect="1"/>
          </p:cNvPicPr>
          <p:nvPr/>
        </p:nvPicPr>
        <p:blipFill>
          <a:blip r:embed="rId4" cstate="print"/>
          <a:stretch>
            <a:fillRect/>
          </a:stretch>
        </p:blipFill>
        <p:spPr>
          <a:xfrm>
            <a:off x="0" y="2819401"/>
            <a:ext cx="2819400" cy="914400"/>
          </a:xfrm>
          <a:prstGeom prst="rect">
            <a:avLst/>
          </a:prstGeom>
        </p:spPr>
      </p:pic>
      <p:sp>
        <p:nvSpPr>
          <p:cNvPr id="7" name="Right Arrow 6"/>
          <p:cNvSpPr/>
          <p:nvPr/>
        </p:nvSpPr>
        <p:spPr>
          <a:xfrm>
            <a:off x="3048000" y="2971800"/>
            <a:ext cx="6858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Test </a:t>
            </a:r>
            <a:endParaRPr lang="en-US" dirty="0"/>
          </a:p>
        </p:txBody>
      </p:sp>
      <p:pic>
        <p:nvPicPr>
          <p:cNvPr id="8" name="Picture 7" descr="Untitled88.png"/>
          <p:cNvPicPr>
            <a:picLocks noChangeAspect="1"/>
          </p:cNvPicPr>
          <p:nvPr/>
        </p:nvPicPr>
        <p:blipFill>
          <a:blip r:embed="rId5"/>
          <a:stretch>
            <a:fillRect/>
          </a:stretch>
        </p:blipFill>
        <p:spPr>
          <a:xfrm>
            <a:off x="3886200" y="2438400"/>
            <a:ext cx="3429000" cy="1524000"/>
          </a:xfrm>
          <a:prstGeom prst="rect">
            <a:avLst/>
          </a:prstGeom>
        </p:spPr>
      </p:pic>
      <p:sp>
        <p:nvSpPr>
          <p:cNvPr id="10" name="Right Arrow 9"/>
          <p:cNvSpPr/>
          <p:nvPr/>
        </p:nvSpPr>
        <p:spPr>
          <a:xfrm>
            <a:off x="0" y="3810000"/>
            <a:ext cx="2362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Game Create </a:t>
            </a:r>
            <a:endParaRPr lang="en-US" dirty="0"/>
          </a:p>
        </p:txBody>
      </p:sp>
      <p:pic>
        <p:nvPicPr>
          <p:cNvPr id="12" name="Picture 11" descr="Untitled90.png"/>
          <p:cNvPicPr>
            <a:picLocks noChangeAspect="1"/>
          </p:cNvPicPr>
          <p:nvPr/>
        </p:nvPicPr>
        <p:blipFill>
          <a:blip r:embed="rId6" cstate="print"/>
          <a:stretch>
            <a:fillRect/>
          </a:stretch>
        </p:blipFill>
        <p:spPr>
          <a:xfrm>
            <a:off x="0" y="4267201"/>
            <a:ext cx="2819400" cy="1295400"/>
          </a:xfrm>
          <a:prstGeom prst="rect">
            <a:avLst/>
          </a:prstGeom>
        </p:spPr>
      </p:pic>
      <p:pic>
        <p:nvPicPr>
          <p:cNvPr id="13" name="Picture 12" descr="Untitled91.png"/>
          <p:cNvPicPr>
            <a:picLocks noChangeAspect="1"/>
          </p:cNvPicPr>
          <p:nvPr/>
        </p:nvPicPr>
        <p:blipFill>
          <a:blip r:embed="rId7" cstate="print"/>
          <a:stretch>
            <a:fillRect/>
          </a:stretch>
        </p:blipFill>
        <p:spPr>
          <a:xfrm>
            <a:off x="2895600" y="4343400"/>
            <a:ext cx="2667000" cy="1219200"/>
          </a:xfrm>
          <a:prstGeom prst="rect">
            <a:avLst/>
          </a:prstGeom>
        </p:spPr>
      </p:pic>
      <p:pic>
        <p:nvPicPr>
          <p:cNvPr id="14" name="Picture 13" descr="Untitled92.png"/>
          <p:cNvPicPr>
            <a:picLocks noChangeAspect="1"/>
          </p:cNvPicPr>
          <p:nvPr/>
        </p:nvPicPr>
        <p:blipFill>
          <a:blip r:embed="rId8"/>
          <a:stretch>
            <a:fillRect/>
          </a:stretch>
        </p:blipFill>
        <p:spPr>
          <a:xfrm>
            <a:off x="5773055" y="4267200"/>
            <a:ext cx="3370945" cy="1315105"/>
          </a:xfrm>
          <a:prstGeom prst="rect">
            <a:avLst/>
          </a:prstGeom>
        </p:spPr>
      </p:pic>
      <p:pic>
        <p:nvPicPr>
          <p:cNvPr id="15" name="Picture 14" descr="Untitled93.png"/>
          <p:cNvPicPr>
            <a:picLocks noChangeAspect="1"/>
          </p:cNvPicPr>
          <p:nvPr/>
        </p:nvPicPr>
        <p:blipFill>
          <a:blip r:embed="rId9" cstate="print"/>
          <a:stretch>
            <a:fillRect/>
          </a:stretch>
        </p:blipFill>
        <p:spPr>
          <a:xfrm>
            <a:off x="0" y="5577280"/>
            <a:ext cx="2597105" cy="1280720"/>
          </a:xfrm>
          <a:prstGeom prst="rect">
            <a:avLst/>
          </a:prstGeom>
        </p:spPr>
      </p:pic>
      <p:sp>
        <p:nvSpPr>
          <p:cNvPr id="16" name="Right Arrow 15"/>
          <p:cNvSpPr/>
          <p:nvPr/>
        </p:nvSpPr>
        <p:spPr>
          <a:xfrm>
            <a:off x="2667000" y="6096000"/>
            <a:ext cx="14478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Now</a:t>
            </a:r>
            <a:endParaRPr lang="en-US" dirty="0"/>
          </a:p>
        </p:txBody>
      </p:sp>
      <p:pic>
        <p:nvPicPr>
          <p:cNvPr id="17" name="Picture 16" descr="Untitled94.png"/>
          <p:cNvPicPr>
            <a:picLocks noChangeAspect="1"/>
          </p:cNvPicPr>
          <p:nvPr/>
        </p:nvPicPr>
        <p:blipFill>
          <a:blip r:embed="rId10"/>
          <a:stretch>
            <a:fillRect/>
          </a:stretch>
        </p:blipFill>
        <p:spPr>
          <a:xfrm>
            <a:off x="4267200" y="5603877"/>
            <a:ext cx="3962400" cy="1254123"/>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GB" sz="1800" b="1" dirty="0" smtClean="0"/>
              <a:t>-&gt; How does Machine Learning Work ?</a:t>
            </a:r>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r>
              <a:rPr lang="en-GB" sz="1800" b="1" dirty="0" smtClean="0"/>
              <a:t>-&gt; What is Data Mining </a:t>
            </a:r>
          </a:p>
          <a:p>
            <a:pPr>
              <a:buNone/>
            </a:pPr>
            <a:endParaRPr lang="en-GB" sz="1600" b="1" dirty="0" smtClean="0"/>
          </a:p>
          <a:p>
            <a:pPr>
              <a:buNone/>
            </a:pPr>
            <a:endParaRPr lang="en-GB" sz="1600" b="1" dirty="0" smtClean="0"/>
          </a:p>
          <a:p>
            <a:pPr>
              <a:buNone/>
            </a:pPr>
            <a:endParaRPr lang="en-GB" sz="1600" b="1" dirty="0" smtClean="0"/>
          </a:p>
          <a:p>
            <a:pPr>
              <a:buNone/>
            </a:pPr>
            <a:endParaRPr lang="en-GB" sz="1600" b="1" dirty="0" smtClean="0"/>
          </a:p>
          <a:p>
            <a:pPr>
              <a:buNone/>
            </a:pPr>
            <a:endParaRPr lang="en-GB" sz="1600" b="1" dirty="0" smtClean="0"/>
          </a:p>
          <a:p>
            <a:pPr>
              <a:buNone/>
            </a:pPr>
            <a:r>
              <a:rPr lang="en-GB" sz="1800" b="1" dirty="0" smtClean="0"/>
              <a:t>-&gt; What is Predictive Modelling </a:t>
            </a:r>
          </a:p>
          <a:p>
            <a:pPr>
              <a:buNone/>
            </a:pPr>
            <a:endParaRPr lang="en-US" sz="1600" b="1" dirty="0"/>
          </a:p>
        </p:txBody>
      </p:sp>
      <p:pic>
        <p:nvPicPr>
          <p:cNvPr id="4" name="Picture 3" descr="2.png"/>
          <p:cNvPicPr>
            <a:picLocks noChangeAspect="1"/>
          </p:cNvPicPr>
          <p:nvPr/>
        </p:nvPicPr>
        <p:blipFill>
          <a:blip r:embed="rId2"/>
          <a:stretch>
            <a:fillRect/>
          </a:stretch>
        </p:blipFill>
        <p:spPr>
          <a:xfrm>
            <a:off x="0" y="304800"/>
            <a:ext cx="8991600" cy="2065199"/>
          </a:xfrm>
          <a:prstGeom prst="rect">
            <a:avLst/>
          </a:prstGeom>
        </p:spPr>
      </p:pic>
      <p:pic>
        <p:nvPicPr>
          <p:cNvPr id="5" name="Picture 4" descr="3.png"/>
          <p:cNvPicPr>
            <a:picLocks noChangeAspect="1"/>
          </p:cNvPicPr>
          <p:nvPr/>
        </p:nvPicPr>
        <p:blipFill>
          <a:blip r:embed="rId3"/>
          <a:stretch>
            <a:fillRect/>
          </a:stretch>
        </p:blipFill>
        <p:spPr>
          <a:xfrm>
            <a:off x="0" y="2667000"/>
            <a:ext cx="9144000" cy="1493650"/>
          </a:xfrm>
          <a:prstGeom prst="rect">
            <a:avLst/>
          </a:prstGeom>
        </p:spPr>
      </p:pic>
      <p:pic>
        <p:nvPicPr>
          <p:cNvPr id="6" name="Picture 5" descr="4.png"/>
          <p:cNvPicPr>
            <a:picLocks noChangeAspect="1"/>
          </p:cNvPicPr>
          <p:nvPr/>
        </p:nvPicPr>
        <p:blipFill>
          <a:blip r:embed="rId4"/>
          <a:stretch>
            <a:fillRect/>
          </a:stretch>
        </p:blipFill>
        <p:spPr>
          <a:xfrm>
            <a:off x="0" y="4495800"/>
            <a:ext cx="9144000" cy="9906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r>
              <a:rPr lang="en-US" sz="2000" b="1" u="sng" dirty="0" smtClean="0"/>
              <a:t>Types of Machine Learning</a:t>
            </a:r>
          </a:p>
          <a:p>
            <a:pPr>
              <a:buNone/>
            </a:pPr>
            <a:r>
              <a:rPr lang="en-US" sz="2000" b="1" u="sng" dirty="0" smtClean="0"/>
              <a:t>Supervised Learning -&gt;</a:t>
            </a:r>
          </a:p>
          <a:p>
            <a:pPr>
              <a:buNone/>
            </a:pPr>
            <a:endParaRPr lang="en-US" sz="2000" b="1" dirty="0" smtClean="0"/>
          </a:p>
          <a:p>
            <a:pPr>
              <a:buNone/>
            </a:pPr>
            <a:endParaRPr lang="en-US" sz="2000" b="1" dirty="0" smtClean="0"/>
          </a:p>
          <a:p>
            <a:pPr>
              <a:buNone/>
            </a:pPr>
            <a:endParaRPr lang="en-US" sz="2000" b="1" dirty="0" smtClean="0"/>
          </a:p>
          <a:p>
            <a:pPr>
              <a:buNone/>
            </a:pPr>
            <a:r>
              <a:rPr lang="en-US" sz="2000" b="1" dirty="0" smtClean="0"/>
              <a:t>Supervised Learning is when the model is getting trained on a labelled dataset .</a:t>
            </a:r>
          </a:p>
          <a:p>
            <a:pPr>
              <a:buNone/>
            </a:pPr>
            <a:r>
              <a:rPr lang="en-US" sz="2000" b="1" dirty="0" smtClean="0"/>
              <a:t>Labelled DataSet .... Input (2 ,2) , output (4) both include .</a:t>
            </a:r>
          </a:p>
          <a:p>
            <a:pPr>
              <a:buNone/>
            </a:pPr>
            <a:endParaRPr lang="en-US" sz="2000" b="1" dirty="0" smtClean="0"/>
          </a:p>
          <a:p>
            <a:pPr>
              <a:buNone/>
            </a:pPr>
            <a:endParaRPr lang="en-US" sz="2000" b="1" dirty="0" smtClean="0"/>
          </a:p>
          <a:p>
            <a:pPr>
              <a:buNone/>
            </a:pPr>
            <a:endParaRPr lang="en-US" sz="2000" b="1" dirty="0" smtClean="0"/>
          </a:p>
          <a:p>
            <a:pPr>
              <a:buNone/>
            </a:pPr>
            <a:r>
              <a:rPr lang="en-US" sz="2000" b="1" dirty="0" smtClean="0"/>
              <a:t>Why/ where use Supervised Learning </a:t>
            </a:r>
          </a:p>
          <a:p>
            <a:pPr>
              <a:buNone/>
            </a:pPr>
            <a:endParaRPr lang="en-US" sz="2000" b="1" dirty="0" smtClean="0"/>
          </a:p>
          <a:p>
            <a:pPr>
              <a:buNone/>
            </a:pPr>
            <a:endParaRPr lang="en-US" sz="2000" b="1" dirty="0" smtClean="0"/>
          </a:p>
          <a:p>
            <a:pPr>
              <a:buNone/>
            </a:pPr>
            <a:endParaRPr lang="en-US" sz="2000" b="1" dirty="0" smtClean="0"/>
          </a:p>
          <a:p>
            <a:pPr>
              <a:buNone/>
            </a:pPr>
            <a:endParaRPr lang="en-US" sz="2000" b="1" dirty="0" smtClean="0"/>
          </a:p>
          <a:p>
            <a:pPr>
              <a:buNone/>
            </a:pPr>
            <a:endParaRPr lang="en-US" sz="2000" b="1" dirty="0" smtClean="0"/>
          </a:p>
          <a:p>
            <a:pPr>
              <a:buNone/>
            </a:pPr>
            <a:endParaRPr lang="en-US" sz="2000" b="1" dirty="0" smtClean="0"/>
          </a:p>
          <a:p>
            <a:pPr>
              <a:buNone/>
            </a:pPr>
            <a:r>
              <a:rPr lang="en-US" dirty="0" smtClean="0"/>
              <a:t> </a:t>
            </a:r>
          </a:p>
          <a:p>
            <a:pPr>
              <a:buNone/>
            </a:pPr>
            <a:endParaRPr lang="en-US" dirty="0"/>
          </a:p>
        </p:txBody>
      </p:sp>
      <p:pic>
        <p:nvPicPr>
          <p:cNvPr id="4" name="Picture 3" descr="Untitled59.png"/>
          <p:cNvPicPr>
            <a:picLocks noChangeAspect="1"/>
          </p:cNvPicPr>
          <p:nvPr/>
        </p:nvPicPr>
        <p:blipFill>
          <a:blip r:embed="rId2"/>
          <a:stretch>
            <a:fillRect/>
          </a:stretch>
        </p:blipFill>
        <p:spPr>
          <a:xfrm>
            <a:off x="5522078" y="0"/>
            <a:ext cx="3621922" cy="1458300"/>
          </a:xfrm>
          <a:prstGeom prst="rect">
            <a:avLst/>
          </a:prstGeom>
        </p:spPr>
      </p:pic>
      <p:pic>
        <p:nvPicPr>
          <p:cNvPr id="5" name="Picture 4" descr="Untitled1.png"/>
          <p:cNvPicPr>
            <a:picLocks noChangeAspect="1"/>
          </p:cNvPicPr>
          <p:nvPr/>
        </p:nvPicPr>
        <p:blipFill>
          <a:blip r:embed="rId3"/>
          <a:stretch>
            <a:fillRect/>
          </a:stretch>
        </p:blipFill>
        <p:spPr>
          <a:xfrm>
            <a:off x="0" y="685800"/>
            <a:ext cx="3657600" cy="1243634"/>
          </a:xfrm>
          <a:prstGeom prst="rect">
            <a:avLst/>
          </a:prstGeom>
        </p:spPr>
      </p:pic>
      <p:pic>
        <p:nvPicPr>
          <p:cNvPr id="6" name="Picture 5" descr="Untitled3.png"/>
          <p:cNvPicPr>
            <a:picLocks noChangeAspect="1"/>
          </p:cNvPicPr>
          <p:nvPr/>
        </p:nvPicPr>
        <p:blipFill>
          <a:blip r:embed="rId4"/>
          <a:stretch>
            <a:fillRect/>
          </a:stretch>
        </p:blipFill>
        <p:spPr>
          <a:xfrm>
            <a:off x="228600" y="2514600"/>
            <a:ext cx="5308975" cy="1200953"/>
          </a:xfrm>
          <a:prstGeom prst="rect">
            <a:avLst/>
          </a:prstGeom>
        </p:spPr>
      </p:pic>
      <p:pic>
        <p:nvPicPr>
          <p:cNvPr id="7" name="Picture 6" descr="Untitled1.png"/>
          <p:cNvPicPr>
            <a:picLocks noChangeAspect="1"/>
          </p:cNvPicPr>
          <p:nvPr/>
        </p:nvPicPr>
        <p:blipFill>
          <a:blip r:embed="rId5"/>
          <a:stretch>
            <a:fillRect/>
          </a:stretch>
        </p:blipFill>
        <p:spPr>
          <a:xfrm>
            <a:off x="4920483" y="3657600"/>
            <a:ext cx="4223517" cy="1600200"/>
          </a:xfrm>
          <a:prstGeom prst="rect">
            <a:avLst/>
          </a:prstGeom>
        </p:spPr>
      </p:pic>
      <p:pic>
        <p:nvPicPr>
          <p:cNvPr id="8" name="Picture 7" descr="Untitled2.png"/>
          <p:cNvPicPr>
            <a:picLocks noChangeAspect="1"/>
          </p:cNvPicPr>
          <p:nvPr/>
        </p:nvPicPr>
        <p:blipFill>
          <a:blip r:embed="rId6"/>
          <a:stretch>
            <a:fillRect/>
          </a:stretch>
        </p:blipFill>
        <p:spPr>
          <a:xfrm>
            <a:off x="0" y="4267200"/>
            <a:ext cx="5410200" cy="2590800"/>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US" sz="2000" b="1" u="sng" dirty="0" smtClean="0"/>
              <a:t>Unsupervised Learning -&gt;?</a:t>
            </a:r>
          </a:p>
          <a:p>
            <a:pPr>
              <a:buNone/>
            </a:pPr>
            <a:r>
              <a:rPr lang="en-US" sz="2000" b="1" dirty="0" smtClean="0"/>
              <a:t>Unlabelled data (output not include)</a:t>
            </a:r>
          </a:p>
          <a:p>
            <a:pPr>
              <a:buNone/>
            </a:pPr>
            <a:r>
              <a:rPr lang="en-US" sz="2000" b="1" dirty="0" smtClean="0"/>
              <a:t>It is use for Recommendation System</a:t>
            </a:r>
          </a:p>
          <a:p>
            <a:pPr>
              <a:buNone/>
            </a:pPr>
            <a:r>
              <a:rPr lang="en-US" sz="2000" b="1" dirty="0" smtClean="0"/>
              <a:t>(Like.. Amazon, Flipcart etc )</a:t>
            </a:r>
          </a:p>
          <a:p>
            <a:pPr>
              <a:buNone/>
            </a:pPr>
            <a:r>
              <a:rPr lang="en-US" sz="2000" b="1" u="sng" dirty="0" smtClean="0"/>
              <a:t>Unsupervised Algorithm ......</a:t>
            </a:r>
          </a:p>
          <a:p>
            <a:pPr>
              <a:buNone/>
            </a:pPr>
            <a:endParaRPr lang="en-US" sz="2000" b="1" u="sng" dirty="0" smtClean="0"/>
          </a:p>
          <a:p>
            <a:pPr>
              <a:buNone/>
            </a:pPr>
            <a:endParaRPr lang="en-US" sz="2000" b="1" u="sng" dirty="0" smtClean="0"/>
          </a:p>
          <a:p>
            <a:pPr>
              <a:buNone/>
            </a:pPr>
            <a:endParaRPr lang="en-US" sz="2000" b="1" u="sng" dirty="0" smtClean="0"/>
          </a:p>
          <a:p>
            <a:pPr>
              <a:buNone/>
            </a:pPr>
            <a:r>
              <a:rPr lang="en-US" sz="2000" b="1" u="sng" dirty="0" smtClean="0"/>
              <a:t>Reinforcement Learning -&gt;?</a:t>
            </a:r>
          </a:p>
          <a:p>
            <a:pPr>
              <a:buNone/>
            </a:pPr>
            <a:r>
              <a:rPr lang="en-US" sz="2000" dirty="0" smtClean="0"/>
              <a:t>Reinforcement Learning is a type of Machine Learning where an agent learns to behave in a environment by performing actions and seeing the result .</a:t>
            </a:r>
          </a:p>
          <a:p>
            <a:pPr>
              <a:buNone/>
            </a:pPr>
            <a:r>
              <a:rPr lang="en-US" sz="2000" dirty="0" smtClean="0">
                <a:solidFill>
                  <a:srgbClr val="FF0000"/>
                </a:solidFill>
              </a:rPr>
              <a:t>Note-&gt;Robot based Learning 			Real Life Example </a:t>
            </a:r>
          </a:p>
          <a:p>
            <a:pPr>
              <a:buNone/>
            </a:pPr>
            <a:endParaRPr lang="en-US" sz="2000" dirty="0" smtClean="0"/>
          </a:p>
          <a:p>
            <a:pPr>
              <a:buNone/>
            </a:pPr>
            <a:endParaRPr lang="en-US" sz="2000" dirty="0"/>
          </a:p>
        </p:txBody>
      </p:sp>
      <p:pic>
        <p:nvPicPr>
          <p:cNvPr id="4" name="Picture 3" descr="Untitled2.png"/>
          <p:cNvPicPr>
            <a:picLocks noChangeAspect="1"/>
          </p:cNvPicPr>
          <p:nvPr/>
        </p:nvPicPr>
        <p:blipFill>
          <a:blip r:embed="rId2"/>
          <a:stretch>
            <a:fillRect/>
          </a:stretch>
        </p:blipFill>
        <p:spPr>
          <a:xfrm>
            <a:off x="4648200" y="0"/>
            <a:ext cx="4495800" cy="1371600"/>
          </a:xfrm>
          <a:prstGeom prst="rect">
            <a:avLst/>
          </a:prstGeom>
        </p:spPr>
      </p:pic>
      <p:pic>
        <p:nvPicPr>
          <p:cNvPr id="5" name="Picture 4" descr="Untitled23.png"/>
          <p:cNvPicPr>
            <a:picLocks noChangeAspect="1"/>
          </p:cNvPicPr>
          <p:nvPr/>
        </p:nvPicPr>
        <p:blipFill>
          <a:blip r:embed="rId3"/>
          <a:stretch>
            <a:fillRect/>
          </a:stretch>
        </p:blipFill>
        <p:spPr>
          <a:xfrm>
            <a:off x="0" y="1828800"/>
            <a:ext cx="5488618" cy="933827"/>
          </a:xfrm>
          <a:prstGeom prst="rect">
            <a:avLst/>
          </a:prstGeom>
        </p:spPr>
      </p:pic>
      <p:pic>
        <p:nvPicPr>
          <p:cNvPr id="6" name="Picture 5" descr="Untitled5.png"/>
          <p:cNvPicPr>
            <a:picLocks noChangeAspect="1"/>
          </p:cNvPicPr>
          <p:nvPr/>
        </p:nvPicPr>
        <p:blipFill>
          <a:blip r:embed="rId4"/>
          <a:stretch>
            <a:fillRect/>
          </a:stretch>
        </p:blipFill>
        <p:spPr>
          <a:xfrm>
            <a:off x="0" y="4343400"/>
            <a:ext cx="3810000" cy="2514600"/>
          </a:xfrm>
          <a:prstGeom prst="rect">
            <a:avLst/>
          </a:prstGeom>
        </p:spPr>
      </p:pic>
      <p:pic>
        <p:nvPicPr>
          <p:cNvPr id="7" name="Picture 6" descr="ll.png"/>
          <p:cNvPicPr>
            <a:picLocks noChangeAspect="1"/>
          </p:cNvPicPr>
          <p:nvPr/>
        </p:nvPicPr>
        <p:blipFill>
          <a:blip r:embed="rId5"/>
          <a:stretch>
            <a:fillRect/>
          </a:stretch>
        </p:blipFill>
        <p:spPr>
          <a:xfrm>
            <a:off x="4303343" y="4380499"/>
            <a:ext cx="4840657" cy="2477501"/>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US" sz="2000" b="1" u="sng" dirty="0" smtClean="0"/>
              <a:t>Life cycle of Machine Learning ?</a:t>
            </a:r>
          </a:p>
          <a:p>
            <a:pPr marL="457200" indent="-457200">
              <a:buAutoNum type="arabicPeriod"/>
            </a:pPr>
            <a:r>
              <a:rPr lang="en-US" sz="1600" b="1" u="sng" dirty="0" smtClean="0"/>
              <a:t>Define Project Objectives</a:t>
            </a:r>
          </a:p>
          <a:p>
            <a:pPr marL="514350" indent="-514350">
              <a:buAutoNum type="romanLcParenR"/>
            </a:pPr>
            <a:r>
              <a:rPr lang="en-US" sz="1600" b="1" dirty="0" smtClean="0"/>
              <a:t>Specify Business Problem </a:t>
            </a:r>
          </a:p>
          <a:p>
            <a:pPr marL="514350" indent="-514350">
              <a:buAutoNum type="romanLcParenR"/>
            </a:pPr>
            <a:r>
              <a:rPr lang="en-US" sz="1600" b="1" dirty="0" smtClean="0"/>
              <a:t>Requirements </a:t>
            </a:r>
          </a:p>
          <a:p>
            <a:pPr marL="514350" indent="-514350">
              <a:buNone/>
            </a:pPr>
            <a:r>
              <a:rPr lang="en-US" sz="1600" b="1" u="sng" dirty="0" smtClean="0"/>
              <a:t>2. Data Collection</a:t>
            </a:r>
          </a:p>
          <a:p>
            <a:pPr marL="514350" indent="-514350">
              <a:buNone/>
            </a:pPr>
            <a:r>
              <a:rPr lang="en-US" sz="1600" b="1" dirty="0" smtClean="0"/>
              <a:t>Primary data- collected by researcher </a:t>
            </a:r>
          </a:p>
          <a:p>
            <a:pPr marL="514350" indent="-514350">
              <a:buNone/>
            </a:pPr>
            <a:r>
              <a:rPr lang="en-US" sz="1600" b="1" dirty="0" smtClean="0"/>
              <a:t>from first-hand source</a:t>
            </a:r>
          </a:p>
          <a:p>
            <a:pPr>
              <a:buNone/>
            </a:pPr>
            <a:r>
              <a:rPr lang="en-US" sz="1600" b="1" dirty="0" smtClean="0"/>
              <a:t>Secondary Data-Collected by someone</a:t>
            </a:r>
          </a:p>
          <a:p>
            <a:pPr>
              <a:buNone/>
            </a:pPr>
            <a:r>
              <a:rPr lang="en-US" sz="1600" b="1" dirty="0" smtClean="0"/>
              <a:t>Else and already been passed through the statistical process.</a:t>
            </a:r>
          </a:p>
          <a:p>
            <a:pPr>
              <a:buNone/>
            </a:pPr>
            <a:r>
              <a:rPr lang="en-US" sz="1600" b="1" u="sng" dirty="0" smtClean="0"/>
              <a:t>3. Data PreProcessing </a:t>
            </a:r>
          </a:p>
          <a:p>
            <a:pPr>
              <a:buNone/>
            </a:pPr>
            <a:r>
              <a:rPr lang="en-US" sz="1600" b="1" dirty="0" smtClean="0"/>
              <a:t>Data cleaning </a:t>
            </a:r>
          </a:p>
          <a:p>
            <a:pPr>
              <a:buNone/>
            </a:pPr>
            <a:r>
              <a:rPr lang="en-US" sz="1600" b="1" dirty="0" smtClean="0"/>
              <a:t>Data Transformation </a:t>
            </a:r>
          </a:p>
          <a:p>
            <a:pPr>
              <a:buNone/>
            </a:pPr>
            <a:r>
              <a:rPr lang="en-US" sz="1600" b="1" dirty="0" smtClean="0"/>
              <a:t>Dimentionality Reduction ......... X &amp; Y Relationship (x(</a:t>
            </a:r>
            <a:r>
              <a:rPr lang="en-US" sz="1600" b="1" dirty="0" err="1" smtClean="0"/>
              <a:t>blnc,monthly_income,act_type</a:t>
            </a:r>
            <a:r>
              <a:rPr lang="en-US" sz="1600" b="1" dirty="0" smtClean="0"/>
              <a:t>) independed and  y(</a:t>
            </a:r>
            <a:r>
              <a:rPr lang="en-US" sz="1600" b="1" dirty="0" err="1" smtClean="0"/>
              <a:t>loan_elg</a:t>
            </a:r>
            <a:r>
              <a:rPr lang="en-US" sz="1600" b="1" dirty="0" smtClean="0"/>
              <a:t>) depended)</a:t>
            </a:r>
          </a:p>
          <a:p>
            <a:pPr>
              <a:buNone/>
            </a:pPr>
            <a:r>
              <a:rPr lang="en-US" sz="1600" b="1" u="sng" dirty="0" smtClean="0"/>
              <a:t>4. Data Visulation </a:t>
            </a:r>
          </a:p>
          <a:p>
            <a:pPr>
              <a:buNone/>
            </a:pPr>
            <a:r>
              <a:rPr lang="en-US" sz="1600" b="1" dirty="0" smtClean="0"/>
              <a:t>Graphical represent of Data(X and Y relationship )</a:t>
            </a:r>
          </a:p>
          <a:p>
            <a:pPr>
              <a:buNone/>
            </a:pPr>
            <a:r>
              <a:rPr lang="en-US" sz="1600" b="1" u="sng" dirty="0" smtClean="0">
                <a:solidFill>
                  <a:schemeClr val="accent6">
                    <a:lumMod val="50000"/>
                  </a:schemeClr>
                </a:solidFill>
              </a:rPr>
              <a:t>5.Model Selection </a:t>
            </a:r>
          </a:p>
          <a:p>
            <a:pPr>
              <a:buNone/>
            </a:pPr>
            <a:r>
              <a:rPr lang="en-US" sz="1600" b="1" dirty="0" smtClean="0">
                <a:solidFill>
                  <a:schemeClr val="accent6">
                    <a:lumMod val="50000"/>
                  </a:schemeClr>
                </a:solidFill>
              </a:rPr>
              <a:t>(Linear Regression, Logistic Regression, Random Forest,k-Means Clustering)</a:t>
            </a:r>
            <a:endParaRPr lang="en-US" sz="1600" b="1" u="sng" dirty="0" smtClean="0">
              <a:solidFill>
                <a:schemeClr val="accent6">
                  <a:lumMod val="50000"/>
                </a:schemeClr>
              </a:solidFill>
            </a:endParaRPr>
          </a:p>
          <a:p>
            <a:pPr>
              <a:buNone/>
            </a:pPr>
            <a:r>
              <a:rPr lang="en-US" sz="1600" b="1" u="sng" dirty="0" smtClean="0">
                <a:solidFill>
                  <a:schemeClr val="accent6">
                    <a:lumMod val="50000"/>
                  </a:schemeClr>
                </a:solidFill>
              </a:rPr>
              <a:t>6.Model Building </a:t>
            </a:r>
          </a:p>
          <a:p>
            <a:pPr>
              <a:buNone/>
            </a:pPr>
            <a:endParaRPr lang="en-US" sz="2000" b="1" dirty="0"/>
          </a:p>
        </p:txBody>
      </p:sp>
      <p:pic>
        <p:nvPicPr>
          <p:cNvPr id="4" name="Picture 3" descr="Untitled55.png"/>
          <p:cNvPicPr>
            <a:picLocks noChangeAspect="1"/>
          </p:cNvPicPr>
          <p:nvPr/>
        </p:nvPicPr>
        <p:blipFill>
          <a:blip r:embed="rId2"/>
          <a:stretch>
            <a:fillRect/>
          </a:stretch>
        </p:blipFill>
        <p:spPr>
          <a:xfrm>
            <a:off x="4343400" y="0"/>
            <a:ext cx="4800600" cy="2743200"/>
          </a:xfrm>
          <a:prstGeom prst="rect">
            <a:avLst/>
          </a:prstGeom>
        </p:spPr>
      </p:pic>
      <p:pic>
        <p:nvPicPr>
          <p:cNvPr id="5" name="Picture 4" descr="Untitled88.png"/>
          <p:cNvPicPr>
            <a:picLocks noChangeAspect="1"/>
          </p:cNvPicPr>
          <p:nvPr/>
        </p:nvPicPr>
        <p:blipFill>
          <a:blip r:embed="rId3"/>
          <a:stretch>
            <a:fillRect/>
          </a:stretch>
        </p:blipFill>
        <p:spPr>
          <a:xfrm>
            <a:off x="2209800" y="5334000"/>
            <a:ext cx="4202224" cy="1524000"/>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lgn="ctr">
              <a:buNone/>
            </a:pPr>
            <a:r>
              <a:rPr lang="en-US" sz="1400" b="1" u="sng" dirty="0" smtClean="0"/>
              <a:t>Supervised Learning </a:t>
            </a:r>
          </a:p>
          <a:p>
            <a:pPr>
              <a:buNone/>
            </a:pPr>
            <a:r>
              <a:rPr lang="en-GB" sz="1400" b="1" dirty="0" smtClean="0"/>
              <a:t>-&gt; What is Train Test Split Data</a:t>
            </a:r>
          </a:p>
          <a:p>
            <a:pPr>
              <a:buNone/>
            </a:pPr>
            <a:endParaRPr lang="en-GB" sz="1400" b="1" dirty="0" smtClean="0"/>
          </a:p>
          <a:p>
            <a:pPr>
              <a:buNone/>
            </a:pPr>
            <a:endParaRPr lang="en-GB" sz="1400" b="1" dirty="0" smtClean="0"/>
          </a:p>
          <a:p>
            <a:pPr>
              <a:buNone/>
            </a:pPr>
            <a:endParaRPr lang="en-GB" sz="1400" b="1" dirty="0" smtClean="0"/>
          </a:p>
          <a:p>
            <a:pPr>
              <a:buNone/>
            </a:pPr>
            <a:endParaRPr lang="en-GB" sz="1400" b="1" dirty="0" smtClean="0"/>
          </a:p>
          <a:p>
            <a:pPr>
              <a:buNone/>
            </a:pPr>
            <a:endParaRPr lang="en-GB" sz="1400" b="1" dirty="0" smtClean="0"/>
          </a:p>
          <a:p>
            <a:pPr>
              <a:buNone/>
            </a:pPr>
            <a:endParaRPr lang="en-GB" sz="1400" b="1" dirty="0" smtClean="0"/>
          </a:p>
          <a:p>
            <a:pPr>
              <a:buNone/>
            </a:pPr>
            <a:endParaRPr lang="en-GB" sz="1400" b="1" dirty="0" smtClean="0"/>
          </a:p>
          <a:p>
            <a:pPr>
              <a:buNone/>
            </a:pPr>
            <a:endParaRPr lang="en-GB" sz="1400" b="1" dirty="0" smtClean="0"/>
          </a:p>
          <a:p>
            <a:pPr>
              <a:buNone/>
            </a:pPr>
            <a:endParaRPr lang="en-GB" sz="1200" dirty="0" smtClean="0"/>
          </a:p>
          <a:p>
            <a:pPr>
              <a:buNone/>
            </a:pPr>
            <a:endParaRPr lang="en-GB" sz="1200" dirty="0" smtClean="0"/>
          </a:p>
          <a:p>
            <a:pPr>
              <a:buNone/>
            </a:pPr>
            <a:endParaRPr lang="en-GB" sz="1200" dirty="0" smtClean="0"/>
          </a:p>
          <a:p>
            <a:pPr>
              <a:buNone/>
            </a:pPr>
            <a:endParaRPr lang="en-GB" sz="1200" dirty="0" smtClean="0"/>
          </a:p>
          <a:p>
            <a:pPr>
              <a:buNone/>
            </a:pPr>
            <a:endParaRPr lang="en-GB" sz="1200" dirty="0" smtClean="0"/>
          </a:p>
          <a:p>
            <a:pPr>
              <a:buNone/>
            </a:pPr>
            <a:r>
              <a:rPr lang="en-GB" sz="1400" b="1" dirty="0" smtClean="0"/>
              <a:t>-&gt;</a:t>
            </a:r>
            <a:r>
              <a:rPr lang="en-GB" sz="1200" b="1" dirty="0" smtClean="0"/>
              <a:t>Regression </a:t>
            </a:r>
          </a:p>
          <a:p>
            <a:pPr>
              <a:buNone/>
            </a:pPr>
            <a:endParaRPr lang="en-GB" sz="1200" dirty="0" smtClean="0"/>
          </a:p>
        </p:txBody>
      </p:sp>
      <p:pic>
        <p:nvPicPr>
          <p:cNvPr id="4" name="Content Placeholder 3" descr="Untitled.png"/>
          <p:cNvPicPr>
            <a:picLocks noChangeAspect="1"/>
          </p:cNvPicPr>
          <p:nvPr/>
        </p:nvPicPr>
        <p:blipFill>
          <a:blip r:embed="rId2"/>
          <a:stretch>
            <a:fillRect/>
          </a:stretch>
        </p:blipFill>
        <p:spPr>
          <a:xfrm>
            <a:off x="152400" y="533400"/>
            <a:ext cx="8839200" cy="3048000"/>
          </a:xfrm>
          <a:prstGeom prst="rect">
            <a:avLst/>
          </a:prstGeom>
        </p:spPr>
      </p:pic>
      <p:pic>
        <p:nvPicPr>
          <p:cNvPr id="6" name="Picture 5" descr="1.png"/>
          <p:cNvPicPr>
            <a:picLocks noChangeAspect="1"/>
          </p:cNvPicPr>
          <p:nvPr/>
        </p:nvPicPr>
        <p:blipFill>
          <a:blip r:embed="rId3"/>
          <a:stretch>
            <a:fillRect/>
          </a:stretch>
        </p:blipFill>
        <p:spPr>
          <a:xfrm>
            <a:off x="0" y="3962400"/>
            <a:ext cx="6019800" cy="289560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GB" sz="1600" b="1" dirty="0" smtClean="0"/>
              <a:t>-&gt; Simple Linear Regression Math Concept </a:t>
            </a:r>
          </a:p>
          <a:p>
            <a:pPr>
              <a:buNone/>
            </a:pPr>
            <a:endParaRPr lang="en-US" sz="1600" dirty="0"/>
          </a:p>
        </p:txBody>
      </p:sp>
      <p:pic>
        <p:nvPicPr>
          <p:cNvPr id="4" name="Picture 3" descr="3.png"/>
          <p:cNvPicPr>
            <a:picLocks noChangeAspect="1"/>
          </p:cNvPicPr>
          <p:nvPr/>
        </p:nvPicPr>
        <p:blipFill>
          <a:blip r:embed="rId2"/>
          <a:stretch>
            <a:fillRect/>
          </a:stretch>
        </p:blipFill>
        <p:spPr>
          <a:xfrm>
            <a:off x="0" y="304800"/>
            <a:ext cx="8915400" cy="624840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GB" sz="1600" dirty="0" smtClean="0"/>
              <a:t>-&gt;</a:t>
            </a:r>
            <a:r>
              <a:rPr lang="en-GB" sz="1600" b="1" dirty="0" smtClean="0"/>
              <a:t> Simple Linear Regression ML Concept </a:t>
            </a:r>
          </a:p>
          <a:p>
            <a:pPr>
              <a:buNone/>
            </a:pPr>
            <a:r>
              <a:rPr lang="en-GB" sz="1600" dirty="0" smtClean="0"/>
              <a:t> </a:t>
            </a:r>
            <a:endParaRPr lang="en-US" sz="1600" dirty="0"/>
          </a:p>
        </p:txBody>
      </p:sp>
      <p:pic>
        <p:nvPicPr>
          <p:cNvPr id="4" name="Picture 3" descr="2.png"/>
          <p:cNvPicPr>
            <a:picLocks noChangeAspect="1"/>
          </p:cNvPicPr>
          <p:nvPr/>
        </p:nvPicPr>
        <p:blipFill>
          <a:blip r:embed="rId2"/>
          <a:stretch>
            <a:fillRect/>
          </a:stretch>
        </p:blipFill>
        <p:spPr>
          <a:xfrm>
            <a:off x="0" y="381000"/>
            <a:ext cx="4953000" cy="2743200"/>
          </a:xfrm>
          <a:prstGeom prst="rect">
            <a:avLst/>
          </a:prstGeom>
        </p:spPr>
      </p:pic>
      <p:sp>
        <p:nvSpPr>
          <p:cNvPr id="5" name="Rounded Rectangle 4"/>
          <p:cNvSpPr/>
          <p:nvPr/>
        </p:nvSpPr>
        <p:spPr>
          <a:xfrm>
            <a:off x="5257800" y="152400"/>
            <a:ext cx="3733800" cy="2819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600" dirty="0" smtClean="0"/>
              <a:t>Formula ......@</a:t>
            </a:r>
          </a:p>
          <a:p>
            <a:r>
              <a:rPr lang="en-US" b="1" dirty="0" smtClean="0"/>
              <a:t>y=</a:t>
            </a:r>
            <a:r>
              <a:rPr lang="en-US" b="1" dirty="0" err="1" smtClean="0"/>
              <a:t>mx+b</a:t>
            </a:r>
            <a:endParaRPr lang="en-US" b="1" dirty="0" smtClean="0"/>
          </a:p>
          <a:p>
            <a:r>
              <a:rPr lang="en-GB" dirty="0" smtClean="0"/>
              <a:t>m= </a:t>
            </a:r>
            <a:r>
              <a:rPr lang="en-GB" dirty="0" err="1" smtClean="0"/>
              <a:t>coeffient</a:t>
            </a:r>
            <a:r>
              <a:rPr lang="en-GB" dirty="0" smtClean="0"/>
              <a:t> , x=our independent value , b= intercept</a:t>
            </a:r>
          </a:p>
          <a:p>
            <a:endParaRPr lang="en-US" sz="1600" dirty="0"/>
          </a:p>
        </p:txBody>
      </p:sp>
      <p:pic>
        <p:nvPicPr>
          <p:cNvPr id="6" name="Picture 5" descr="4.png"/>
          <p:cNvPicPr>
            <a:picLocks noChangeAspect="1"/>
          </p:cNvPicPr>
          <p:nvPr/>
        </p:nvPicPr>
        <p:blipFill>
          <a:blip r:embed="rId3"/>
          <a:stretch>
            <a:fillRect/>
          </a:stretch>
        </p:blipFill>
        <p:spPr>
          <a:xfrm>
            <a:off x="0" y="3200400"/>
            <a:ext cx="4572397" cy="3352800"/>
          </a:xfrm>
          <a:prstGeom prst="rect">
            <a:avLst/>
          </a:prstGeom>
        </p:spPr>
      </p:pic>
      <p:pic>
        <p:nvPicPr>
          <p:cNvPr id="7" name="Picture 6" descr="5.png"/>
          <p:cNvPicPr>
            <a:picLocks noChangeAspect="1"/>
          </p:cNvPicPr>
          <p:nvPr/>
        </p:nvPicPr>
        <p:blipFill>
          <a:blip r:embed="rId4"/>
          <a:stretch>
            <a:fillRect/>
          </a:stretch>
        </p:blipFill>
        <p:spPr>
          <a:xfrm>
            <a:off x="4876800" y="3200400"/>
            <a:ext cx="3886200" cy="33528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US" sz="2000" b="1" dirty="0" smtClean="0"/>
              <a:t>-&gt; strings</a:t>
            </a:r>
          </a:p>
          <a:p>
            <a:pPr>
              <a:buNone/>
            </a:pPr>
            <a:r>
              <a:rPr lang="en-US" sz="1200" dirty="0" smtClean="0"/>
              <a:t>Strings are immutable (not changable ) in python. A string can only be replaced with a new string since its content can not be partially replaced</a:t>
            </a:r>
          </a:p>
          <a:p>
            <a:pPr>
              <a:buNone/>
            </a:pPr>
            <a:endParaRPr lang="en-US" sz="1200" dirty="0" smtClean="0"/>
          </a:p>
          <a:p>
            <a:pPr>
              <a:buNone/>
            </a:pPr>
            <a:endParaRPr lang="en-US" sz="1200" dirty="0" smtClean="0"/>
          </a:p>
          <a:p>
            <a:pPr>
              <a:buNone/>
            </a:pPr>
            <a:endParaRPr lang="en-US" sz="1200" dirty="0" smtClean="0"/>
          </a:p>
          <a:p>
            <a:pPr>
              <a:buNone/>
            </a:pPr>
            <a:endParaRPr lang="en-US" sz="1200" dirty="0" smtClean="0"/>
          </a:p>
          <a:p>
            <a:pPr>
              <a:buNone/>
            </a:pPr>
            <a:endParaRPr lang="en-US" sz="1200" dirty="0" smtClean="0"/>
          </a:p>
          <a:p>
            <a:pPr>
              <a:buNone/>
            </a:pPr>
            <a:endParaRPr lang="en-US" sz="1200" dirty="0" smtClean="0"/>
          </a:p>
          <a:p>
            <a:pPr>
              <a:buNone/>
            </a:pPr>
            <a:endParaRPr lang="en-US" sz="1200" dirty="0" smtClean="0"/>
          </a:p>
          <a:p>
            <a:pPr>
              <a:buNone/>
            </a:pPr>
            <a:endParaRPr lang="en-US" sz="1200" dirty="0" smtClean="0"/>
          </a:p>
          <a:p>
            <a:pPr>
              <a:buNone/>
            </a:pPr>
            <a:endParaRPr lang="en-US" sz="1200" dirty="0" smtClean="0"/>
          </a:p>
          <a:p>
            <a:pPr>
              <a:buNone/>
            </a:pPr>
            <a:r>
              <a:rPr lang="en-US" sz="1400" b="1" dirty="0" smtClean="0"/>
              <a:t>-&gt;String Operators</a:t>
            </a:r>
          </a:p>
          <a:p>
            <a:pPr>
              <a:buNone/>
            </a:pPr>
            <a:endParaRPr lang="en-US" sz="1400" b="1" dirty="0" smtClean="0"/>
          </a:p>
          <a:p>
            <a:pPr>
              <a:buNone/>
            </a:pPr>
            <a:endParaRPr lang="en-US" sz="1400" b="1" dirty="0" smtClean="0"/>
          </a:p>
          <a:p>
            <a:pPr>
              <a:buNone/>
            </a:pPr>
            <a:endParaRPr lang="en-US" sz="1400" b="1" dirty="0" smtClean="0"/>
          </a:p>
          <a:p>
            <a:pPr>
              <a:buNone/>
            </a:pPr>
            <a:endParaRPr lang="en-US" sz="1400" b="1" dirty="0" smtClean="0"/>
          </a:p>
          <a:p>
            <a:pPr>
              <a:buNone/>
            </a:pPr>
            <a:endParaRPr lang="en-US" sz="1400" b="1" dirty="0" smtClean="0"/>
          </a:p>
          <a:p>
            <a:pPr>
              <a:buNone/>
            </a:pPr>
            <a:endParaRPr lang="en-US" sz="1400" b="1" dirty="0" smtClean="0"/>
          </a:p>
          <a:p>
            <a:pPr>
              <a:buNone/>
            </a:pPr>
            <a:endParaRPr lang="en-US" sz="1400" b="1" dirty="0" smtClean="0"/>
          </a:p>
          <a:p>
            <a:pPr>
              <a:buNone/>
            </a:pPr>
            <a:endParaRPr lang="en-US" sz="1400" b="1" dirty="0" smtClean="0"/>
          </a:p>
          <a:p>
            <a:pPr>
              <a:buNone/>
            </a:pPr>
            <a:r>
              <a:rPr lang="en-US" sz="1400" b="1" dirty="0" smtClean="0"/>
              <a:t>-&gt; Python Formatting Operator</a:t>
            </a:r>
          </a:p>
          <a:p>
            <a:pPr>
              <a:buNone/>
            </a:pPr>
            <a:endParaRPr lang="en-US" sz="1400" b="1" dirty="0" smtClean="0"/>
          </a:p>
          <a:p>
            <a:pPr>
              <a:buNone/>
            </a:pPr>
            <a:endParaRPr lang="en-US" sz="1200" dirty="0" smtClean="0"/>
          </a:p>
          <a:p>
            <a:pPr>
              <a:buNone/>
            </a:pPr>
            <a:endParaRPr lang="en-US" sz="1200" dirty="0" smtClean="0"/>
          </a:p>
          <a:p>
            <a:pPr>
              <a:buNone/>
            </a:pPr>
            <a:endParaRPr lang="en-US" sz="1200" dirty="0" smtClean="0"/>
          </a:p>
          <a:p>
            <a:pPr>
              <a:buNone/>
            </a:pPr>
            <a:endParaRPr lang="en-US" sz="1200" dirty="0" smtClean="0"/>
          </a:p>
          <a:p>
            <a:pPr>
              <a:buNone/>
            </a:pPr>
            <a:endParaRPr lang="en-US" sz="2000" dirty="0"/>
          </a:p>
        </p:txBody>
      </p:sp>
      <p:sp>
        <p:nvSpPr>
          <p:cNvPr id="4" name="Rectangle 3"/>
          <p:cNvSpPr/>
          <p:nvPr/>
        </p:nvSpPr>
        <p:spPr>
          <a:xfrm>
            <a:off x="152400" y="685800"/>
            <a:ext cx="8534400"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200" dirty="0" smtClean="0"/>
              <a:t>s=</a:t>
            </a:r>
            <a:r>
              <a:rPr lang="en-US" sz="1200" b="1" dirty="0" smtClean="0"/>
              <a:t>"hello"</a:t>
            </a:r>
            <a:r>
              <a:rPr lang="en-US" sz="1200" dirty="0" smtClean="0"/>
              <a:t>;</a:t>
            </a:r>
            <a:br>
              <a:rPr lang="en-US" sz="1200" dirty="0" smtClean="0"/>
            </a:br>
            <a:r>
              <a:rPr lang="en-US" sz="1200" dirty="0" smtClean="0"/>
              <a:t>s[0]=</a:t>
            </a:r>
            <a:r>
              <a:rPr lang="en-US" sz="1200" b="1" dirty="0" smtClean="0"/>
              <a:t>'j'</a:t>
            </a:r>
            <a:r>
              <a:rPr lang="en-US" sz="1200" dirty="0" smtClean="0"/>
              <a:t>;</a:t>
            </a:r>
            <a:br>
              <a:rPr lang="en-US" sz="1200" dirty="0" smtClean="0"/>
            </a:br>
            <a:r>
              <a:rPr lang="en-US" sz="1200" dirty="0" smtClean="0"/>
              <a:t>print(s);</a:t>
            </a:r>
          </a:p>
          <a:p>
            <a:r>
              <a:rPr lang="en-US" sz="1200" dirty="0" smtClean="0"/>
              <a:t>Error:-</a:t>
            </a:r>
          </a:p>
          <a:p>
            <a:r>
              <a:rPr lang="en-US" sz="1200" dirty="0" smtClean="0"/>
              <a:t>Traceback (most recent call last):</a:t>
            </a:r>
          </a:p>
          <a:p>
            <a:r>
              <a:rPr lang="en-US" sz="1200" dirty="0" smtClean="0"/>
              <a:t>  File "C:/Users/Somnath/Desktop/pac.py", line 2, in &lt;module&gt;</a:t>
            </a:r>
          </a:p>
          <a:p>
            <a:r>
              <a:rPr lang="en-US" sz="1200" dirty="0" smtClean="0"/>
              <a:t>    s[0]='j';</a:t>
            </a:r>
          </a:p>
          <a:p>
            <a:r>
              <a:rPr lang="en-US" sz="1200" dirty="0" smtClean="0"/>
              <a:t>TypeError: 'str' object does not support item assignment</a:t>
            </a:r>
          </a:p>
          <a:p>
            <a:endParaRPr lang="en-US" sz="1200" dirty="0" smtClean="0"/>
          </a:p>
        </p:txBody>
      </p:sp>
      <p:sp>
        <p:nvSpPr>
          <p:cNvPr id="7" name="Rectangle 6"/>
          <p:cNvSpPr/>
          <p:nvPr/>
        </p:nvSpPr>
        <p:spPr>
          <a:xfrm>
            <a:off x="4724400" y="762000"/>
            <a:ext cx="36576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400" dirty="0" smtClean="0"/>
              <a:t>s=</a:t>
            </a:r>
            <a:r>
              <a:rPr lang="en-US" sz="1400" b="1" dirty="0" smtClean="0"/>
              <a:t>"hello"</a:t>
            </a:r>
            <a:r>
              <a:rPr lang="en-US" sz="1400" dirty="0" smtClean="0"/>
              <a:t>;</a:t>
            </a:r>
            <a:br>
              <a:rPr lang="en-US" sz="1400" dirty="0" smtClean="0"/>
            </a:br>
            <a:r>
              <a:rPr lang="en-US" sz="1400" dirty="0" smtClean="0"/>
              <a:t>s=</a:t>
            </a:r>
            <a:r>
              <a:rPr lang="en-US" sz="1400" b="1" dirty="0" smtClean="0"/>
              <a:t>"hello2"</a:t>
            </a:r>
            <a:r>
              <a:rPr lang="en-US" sz="1400" dirty="0" smtClean="0"/>
              <a:t>;</a:t>
            </a:r>
            <a:br>
              <a:rPr lang="en-US" sz="1400" dirty="0" smtClean="0"/>
            </a:br>
            <a:r>
              <a:rPr lang="en-US" sz="1400" dirty="0" smtClean="0"/>
              <a:t>print(s);</a:t>
            </a:r>
          </a:p>
          <a:p>
            <a:endParaRPr lang="en-US" sz="1400" dirty="0" smtClean="0"/>
          </a:p>
          <a:p>
            <a:r>
              <a:rPr lang="en-US" sz="1400" dirty="0" smtClean="0"/>
              <a:t>Output-</a:t>
            </a:r>
          </a:p>
          <a:p>
            <a:r>
              <a:rPr lang="en-US" sz="1400" dirty="0" smtClean="0"/>
              <a:t>hello2</a:t>
            </a:r>
            <a:endParaRPr lang="en-US" sz="1400" dirty="0"/>
          </a:p>
        </p:txBody>
      </p:sp>
      <p:sp>
        <p:nvSpPr>
          <p:cNvPr id="8" name="Rectangle 7"/>
          <p:cNvSpPr/>
          <p:nvPr/>
        </p:nvSpPr>
        <p:spPr>
          <a:xfrm>
            <a:off x="0" y="2895600"/>
            <a:ext cx="6019800"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200" dirty="0" smtClean="0"/>
              <a:t>str = </a:t>
            </a:r>
            <a:r>
              <a:rPr lang="en-US" sz="1200" b="1" dirty="0" smtClean="0"/>
              <a:t>"Hello"</a:t>
            </a:r>
            <a:br>
              <a:rPr lang="en-US" sz="1200" b="1" dirty="0" smtClean="0"/>
            </a:br>
            <a:r>
              <a:rPr lang="en-US" sz="1200" dirty="0" smtClean="0"/>
              <a:t>str1 = </a:t>
            </a:r>
            <a:r>
              <a:rPr lang="en-US" sz="1200" b="1" dirty="0" smtClean="0"/>
              <a:t>" world"</a:t>
            </a:r>
            <a:br>
              <a:rPr lang="en-US" sz="1200" b="1" dirty="0" smtClean="0"/>
            </a:br>
            <a:r>
              <a:rPr lang="en-US" sz="1200" dirty="0" smtClean="0"/>
              <a:t>print(str*3) </a:t>
            </a:r>
            <a:r>
              <a:rPr lang="en-US" sz="1200" i="1" dirty="0" smtClean="0"/>
              <a:t># prints HelloHelloHello</a:t>
            </a:r>
            <a:br>
              <a:rPr lang="en-US" sz="1200" i="1" dirty="0" smtClean="0"/>
            </a:br>
            <a:r>
              <a:rPr lang="en-US" sz="1200" dirty="0" smtClean="0"/>
              <a:t>print(str+str1)</a:t>
            </a:r>
            <a:r>
              <a:rPr lang="en-US" sz="1200" i="1" dirty="0" smtClean="0"/>
              <a:t># prints Hello world</a:t>
            </a:r>
            <a:br>
              <a:rPr lang="en-US" sz="1200" i="1" dirty="0" smtClean="0"/>
            </a:br>
            <a:r>
              <a:rPr lang="en-US" sz="1200" dirty="0" smtClean="0"/>
              <a:t>print(str[4]) </a:t>
            </a:r>
            <a:r>
              <a:rPr lang="en-US" sz="1200" i="1" dirty="0" smtClean="0"/>
              <a:t># prints o</a:t>
            </a:r>
            <a:br>
              <a:rPr lang="en-US" sz="1200" i="1" dirty="0" smtClean="0"/>
            </a:br>
            <a:r>
              <a:rPr lang="en-US" sz="1200" dirty="0" smtClean="0"/>
              <a:t>print(str[2:4]); </a:t>
            </a:r>
            <a:r>
              <a:rPr lang="en-US" sz="1200" i="1" dirty="0" smtClean="0"/>
              <a:t># prints ll</a:t>
            </a:r>
            <a:br>
              <a:rPr lang="en-US" sz="1200" i="1" dirty="0" smtClean="0"/>
            </a:br>
            <a:r>
              <a:rPr lang="en-US" sz="1200" dirty="0" smtClean="0"/>
              <a:t>print(</a:t>
            </a:r>
            <a:r>
              <a:rPr lang="en-US" sz="1200" b="1" dirty="0" smtClean="0"/>
              <a:t>'w' in </a:t>
            </a:r>
            <a:r>
              <a:rPr lang="en-US" sz="1200" dirty="0" smtClean="0"/>
              <a:t>str) </a:t>
            </a:r>
            <a:r>
              <a:rPr lang="en-US" sz="1200" i="1" dirty="0" smtClean="0"/>
              <a:t># prints false as w is not present in str</a:t>
            </a:r>
            <a:br>
              <a:rPr lang="en-US" sz="1200" i="1" dirty="0" smtClean="0"/>
            </a:br>
            <a:r>
              <a:rPr lang="en-US" sz="1200" dirty="0" smtClean="0"/>
              <a:t>print(</a:t>
            </a:r>
            <a:r>
              <a:rPr lang="en-US" sz="1200" b="1" dirty="0" smtClean="0"/>
              <a:t>'wo' not in </a:t>
            </a:r>
            <a:r>
              <a:rPr lang="en-US" sz="1200" dirty="0" smtClean="0"/>
              <a:t>str1) </a:t>
            </a:r>
            <a:r>
              <a:rPr lang="en-US" sz="1200" i="1" dirty="0" smtClean="0"/>
              <a:t># prints false as wo is present in str1.</a:t>
            </a:r>
            <a:br>
              <a:rPr lang="en-US" sz="1200" i="1" dirty="0" smtClean="0"/>
            </a:br>
            <a:r>
              <a:rPr lang="en-US" sz="1200" dirty="0" smtClean="0"/>
              <a:t>print(</a:t>
            </a:r>
            <a:r>
              <a:rPr lang="en-US" sz="1200" b="1" dirty="0" smtClean="0"/>
              <a:t>"The string is : %s"</a:t>
            </a:r>
            <a:r>
              <a:rPr lang="en-US" sz="1200" dirty="0" smtClean="0"/>
              <a:t>%(str)) </a:t>
            </a:r>
            <a:r>
              <a:rPr lang="en-US" sz="1200" i="1" dirty="0" smtClean="0"/>
              <a:t># prints The string str : Hello</a:t>
            </a:r>
            <a:endParaRPr lang="en-US" sz="1200" dirty="0"/>
          </a:p>
        </p:txBody>
      </p:sp>
      <p:sp>
        <p:nvSpPr>
          <p:cNvPr id="10" name="Rectangle 9"/>
          <p:cNvSpPr/>
          <p:nvPr/>
        </p:nvSpPr>
        <p:spPr>
          <a:xfrm>
            <a:off x="228600" y="5181600"/>
            <a:ext cx="5181600" cy="144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400" dirty="0" smtClean="0"/>
              <a:t>a=12;</a:t>
            </a:r>
            <a:br>
              <a:rPr lang="en-US" sz="1400" dirty="0" smtClean="0"/>
            </a:br>
            <a:r>
              <a:rPr lang="en-US" sz="1400" dirty="0" smtClean="0"/>
              <a:t>b=12.5;</a:t>
            </a:r>
            <a:br>
              <a:rPr lang="en-US" sz="1400" dirty="0" smtClean="0"/>
            </a:br>
            <a:r>
              <a:rPr lang="en-US" sz="1400" dirty="0" smtClean="0"/>
              <a:t>c=</a:t>
            </a:r>
            <a:r>
              <a:rPr lang="en-US" sz="1400" b="1" dirty="0" smtClean="0"/>
              <a:t>"somnath"</a:t>
            </a:r>
            <a:r>
              <a:rPr lang="en-US" sz="1400" dirty="0" smtClean="0"/>
              <a:t>;</a:t>
            </a:r>
            <a:br>
              <a:rPr lang="en-US" sz="1400" dirty="0" smtClean="0"/>
            </a:br>
            <a:r>
              <a:rPr lang="en-US" sz="1400" dirty="0" smtClean="0"/>
              <a:t>print(</a:t>
            </a:r>
            <a:r>
              <a:rPr lang="en-US" sz="1400" b="1" dirty="0" smtClean="0"/>
              <a:t>"my name is %s,age is %d,markes is %f"</a:t>
            </a:r>
            <a:r>
              <a:rPr lang="en-US" sz="1400" dirty="0" smtClean="0"/>
              <a:t>%(c,a,b));</a:t>
            </a:r>
            <a:endParaRPr lang="en-US" sz="1400"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GB" sz="1600" b="1" dirty="0" smtClean="0"/>
              <a:t>-&gt; Linear Regression Multiple Variable </a:t>
            </a:r>
          </a:p>
          <a:p>
            <a:pPr>
              <a:buNone/>
            </a:pPr>
            <a:r>
              <a:rPr lang="en-GB" sz="1600" dirty="0" smtClean="0"/>
              <a:t>More than one field(features) </a:t>
            </a:r>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r>
              <a:rPr lang="en-GB" sz="1600" dirty="0" smtClean="0"/>
              <a:t>When Our ML model ! Predict the accurate value  so use , Features scaling . </a:t>
            </a:r>
          </a:p>
          <a:p>
            <a:pPr>
              <a:buNone/>
            </a:pPr>
            <a:r>
              <a:rPr lang="en-GB" sz="1600" b="1" dirty="0" smtClean="0"/>
              <a:t>-&gt; What is an Error (cost Function)</a:t>
            </a:r>
          </a:p>
          <a:p>
            <a:pPr>
              <a:buNone/>
            </a:pPr>
            <a:endParaRPr lang="en-GB" sz="1600" dirty="0" smtClean="0"/>
          </a:p>
        </p:txBody>
      </p:sp>
      <p:pic>
        <p:nvPicPr>
          <p:cNvPr id="4" name="Picture 3" descr="6.png"/>
          <p:cNvPicPr>
            <a:picLocks noChangeAspect="1"/>
          </p:cNvPicPr>
          <p:nvPr/>
        </p:nvPicPr>
        <p:blipFill>
          <a:blip r:embed="rId2"/>
          <a:stretch>
            <a:fillRect/>
          </a:stretch>
        </p:blipFill>
        <p:spPr>
          <a:xfrm>
            <a:off x="0" y="533400"/>
            <a:ext cx="8686800" cy="1988992"/>
          </a:xfrm>
          <a:prstGeom prst="rect">
            <a:avLst/>
          </a:prstGeom>
        </p:spPr>
      </p:pic>
      <p:pic>
        <p:nvPicPr>
          <p:cNvPr id="5" name="Picture 4" descr="12.png"/>
          <p:cNvPicPr>
            <a:picLocks noChangeAspect="1"/>
          </p:cNvPicPr>
          <p:nvPr/>
        </p:nvPicPr>
        <p:blipFill>
          <a:blip r:embed="rId3"/>
          <a:stretch>
            <a:fillRect/>
          </a:stretch>
        </p:blipFill>
        <p:spPr>
          <a:xfrm>
            <a:off x="0" y="3276600"/>
            <a:ext cx="3048264" cy="1920407"/>
          </a:xfrm>
          <a:prstGeom prst="rect">
            <a:avLst/>
          </a:prstGeom>
        </p:spPr>
      </p:pic>
      <p:pic>
        <p:nvPicPr>
          <p:cNvPr id="6" name="Picture 5" descr="13.png"/>
          <p:cNvPicPr>
            <a:picLocks noChangeAspect="1"/>
          </p:cNvPicPr>
          <p:nvPr/>
        </p:nvPicPr>
        <p:blipFill>
          <a:blip r:embed="rId4"/>
          <a:stretch>
            <a:fillRect/>
          </a:stretch>
        </p:blipFill>
        <p:spPr>
          <a:xfrm>
            <a:off x="3047471" y="3048000"/>
            <a:ext cx="6096529" cy="1981372"/>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GB" sz="1600" dirty="0" smtClean="0"/>
              <a:t>-&gt;</a:t>
            </a:r>
            <a:r>
              <a:rPr lang="en-GB" sz="1600" b="1" dirty="0" smtClean="0"/>
              <a:t>Features scaling </a:t>
            </a:r>
            <a:endParaRPr lang="en-GB" sz="1400" dirty="0" smtClean="0"/>
          </a:p>
          <a:p>
            <a:pPr>
              <a:buNone/>
            </a:pPr>
            <a:r>
              <a:rPr lang="en-GB" sz="1600" dirty="0" smtClean="0"/>
              <a:t> </a:t>
            </a:r>
            <a:endParaRPr lang="en-US" sz="1600" dirty="0"/>
          </a:p>
        </p:txBody>
      </p:sp>
      <p:pic>
        <p:nvPicPr>
          <p:cNvPr id="4" name="Picture 3" descr="1.png"/>
          <p:cNvPicPr>
            <a:picLocks noChangeAspect="1"/>
          </p:cNvPicPr>
          <p:nvPr/>
        </p:nvPicPr>
        <p:blipFill>
          <a:blip r:embed="rId2"/>
          <a:stretch>
            <a:fillRect/>
          </a:stretch>
        </p:blipFill>
        <p:spPr>
          <a:xfrm>
            <a:off x="0" y="304800"/>
            <a:ext cx="8991600" cy="632460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GB" sz="1600" b="1" dirty="0" smtClean="0"/>
              <a:t>-&gt; Why Features Scaling ?</a:t>
            </a:r>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r>
              <a:rPr lang="en-GB" sz="1600" b="1" dirty="0" smtClean="0"/>
              <a:t>-&gt; Which Algorithm is very important for Features scaling </a:t>
            </a:r>
            <a:endParaRPr lang="en-US" sz="1600" b="1" dirty="0"/>
          </a:p>
        </p:txBody>
      </p:sp>
      <p:pic>
        <p:nvPicPr>
          <p:cNvPr id="4" name="Picture 3" descr="2.png"/>
          <p:cNvPicPr>
            <a:picLocks noChangeAspect="1"/>
          </p:cNvPicPr>
          <p:nvPr/>
        </p:nvPicPr>
        <p:blipFill>
          <a:blip r:embed="rId2"/>
          <a:stretch>
            <a:fillRect/>
          </a:stretch>
        </p:blipFill>
        <p:spPr>
          <a:xfrm>
            <a:off x="0" y="304800"/>
            <a:ext cx="9144000" cy="2453853"/>
          </a:xfrm>
          <a:prstGeom prst="rect">
            <a:avLst/>
          </a:prstGeom>
        </p:spPr>
      </p:pic>
      <p:pic>
        <p:nvPicPr>
          <p:cNvPr id="5" name="Picture 4" descr="3.png"/>
          <p:cNvPicPr>
            <a:picLocks noChangeAspect="1"/>
          </p:cNvPicPr>
          <p:nvPr/>
        </p:nvPicPr>
        <p:blipFill>
          <a:blip r:embed="rId3"/>
          <a:stretch>
            <a:fillRect/>
          </a:stretch>
        </p:blipFill>
        <p:spPr>
          <a:xfrm>
            <a:off x="0" y="3352800"/>
            <a:ext cx="9144000" cy="350520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GB" sz="1600" b="1" dirty="0" smtClean="0"/>
              <a:t>-&gt;Types Of Features Scaling </a:t>
            </a:r>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r>
              <a:rPr lang="en-GB" sz="1600" b="1" dirty="0" smtClean="0"/>
              <a:t>-&gt; what is Standardization </a:t>
            </a:r>
          </a:p>
          <a:p>
            <a:pPr>
              <a:buNone/>
            </a:pPr>
            <a:endParaRPr lang="en-GB" sz="1600" dirty="0" smtClean="0"/>
          </a:p>
        </p:txBody>
      </p:sp>
      <p:pic>
        <p:nvPicPr>
          <p:cNvPr id="4" name="Picture 3" descr="4.png"/>
          <p:cNvPicPr>
            <a:picLocks noChangeAspect="1"/>
          </p:cNvPicPr>
          <p:nvPr/>
        </p:nvPicPr>
        <p:blipFill>
          <a:blip r:embed="rId2"/>
          <a:stretch>
            <a:fillRect/>
          </a:stretch>
        </p:blipFill>
        <p:spPr>
          <a:xfrm>
            <a:off x="0" y="304800"/>
            <a:ext cx="8610600" cy="3200400"/>
          </a:xfrm>
          <a:prstGeom prst="rect">
            <a:avLst/>
          </a:prstGeom>
        </p:spPr>
      </p:pic>
      <p:pic>
        <p:nvPicPr>
          <p:cNvPr id="6" name="Picture 5" descr="6.png"/>
          <p:cNvPicPr>
            <a:picLocks noChangeAspect="1"/>
          </p:cNvPicPr>
          <p:nvPr/>
        </p:nvPicPr>
        <p:blipFill>
          <a:blip r:embed="rId3"/>
          <a:stretch>
            <a:fillRect/>
          </a:stretch>
        </p:blipFill>
        <p:spPr>
          <a:xfrm>
            <a:off x="0" y="3810000"/>
            <a:ext cx="9144000" cy="2895600"/>
          </a:xfrm>
          <a:prstGeom prst="rect">
            <a:avLst/>
          </a:prstGeom>
        </p:spPr>
      </p:pic>
      <p:sp>
        <p:nvSpPr>
          <p:cNvPr id="7" name="TextBox 6"/>
          <p:cNvSpPr txBox="1"/>
          <p:nvPr/>
        </p:nvSpPr>
        <p:spPr>
          <a:xfrm>
            <a:off x="4191000" y="4876800"/>
            <a:ext cx="2222724" cy="646331"/>
          </a:xfrm>
          <a:prstGeom prst="rect">
            <a:avLst/>
          </a:prstGeom>
          <a:noFill/>
        </p:spPr>
        <p:txBody>
          <a:bodyPr wrap="none" rtlCol="0">
            <a:spAutoFit/>
          </a:bodyPr>
          <a:lstStyle/>
          <a:p>
            <a:endParaRPr lang="en-US" dirty="0" smtClean="0"/>
          </a:p>
          <a:p>
            <a:r>
              <a:rPr lang="en-US" dirty="0" smtClean="0"/>
              <a:t>Gaussian distribution </a:t>
            </a:r>
            <a:endParaRPr lang="en-US" dirty="0"/>
          </a:p>
        </p:txBody>
      </p:sp>
      <p:pic>
        <p:nvPicPr>
          <p:cNvPr id="8" name="Picture 7" descr="9.png"/>
          <p:cNvPicPr>
            <a:picLocks noChangeAspect="1"/>
          </p:cNvPicPr>
          <p:nvPr/>
        </p:nvPicPr>
        <p:blipFill>
          <a:blip r:embed="rId4"/>
          <a:stretch>
            <a:fillRect/>
          </a:stretch>
        </p:blipFill>
        <p:spPr>
          <a:xfrm>
            <a:off x="228600" y="5486400"/>
            <a:ext cx="3261643" cy="906859"/>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GB" sz="1600" b="1" dirty="0" smtClean="0"/>
              <a:t>-&gt; What is Normalization </a:t>
            </a:r>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r>
              <a:rPr lang="en-GB" sz="1600" b="1" dirty="0" smtClean="0"/>
              <a:t>-&gt; Difference between Standardization &amp; Normalization </a:t>
            </a:r>
          </a:p>
          <a:p>
            <a:pPr>
              <a:buNone/>
            </a:pPr>
            <a:endParaRPr lang="en-US" sz="1600" dirty="0"/>
          </a:p>
        </p:txBody>
      </p:sp>
      <p:pic>
        <p:nvPicPr>
          <p:cNvPr id="4" name="Picture 3" descr="7.png"/>
          <p:cNvPicPr>
            <a:picLocks noChangeAspect="1"/>
          </p:cNvPicPr>
          <p:nvPr/>
        </p:nvPicPr>
        <p:blipFill>
          <a:blip r:embed="rId2"/>
          <a:stretch>
            <a:fillRect/>
          </a:stretch>
        </p:blipFill>
        <p:spPr>
          <a:xfrm>
            <a:off x="0" y="304800"/>
            <a:ext cx="6324600" cy="2377646"/>
          </a:xfrm>
          <a:prstGeom prst="rect">
            <a:avLst/>
          </a:prstGeom>
        </p:spPr>
      </p:pic>
      <p:pic>
        <p:nvPicPr>
          <p:cNvPr id="5" name="Picture 4" descr="8.png"/>
          <p:cNvPicPr>
            <a:picLocks noChangeAspect="1"/>
          </p:cNvPicPr>
          <p:nvPr/>
        </p:nvPicPr>
        <p:blipFill>
          <a:blip r:embed="rId3"/>
          <a:stretch>
            <a:fillRect/>
          </a:stretch>
        </p:blipFill>
        <p:spPr>
          <a:xfrm>
            <a:off x="0" y="2971800"/>
            <a:ext cx="8991600" cy="3581400"/>
          </a:xfrm>
          <a:prstGeom prst="rect">
            <a:avLst/>
          </a:prstGeom>
        </p:spPr>
      </p:pic>
      <p:pic>
        <p:nvPicPr>
          <p:cNvPr id="6" name="Picture 5" descr="10.png"/>
          <p:cNvPicPr>
            <a:picLocks noChangeAspect="1"/>
          </p:cNvPicPr>
          <p:nvPr/>
        </p:nvPicPr>
        <p:blipFill>
          <a:blip r:embed="rId4"/>
          <a:stretch>
            <a:fillRect/>
          </a:stretch>
        </p:blipFill>
        <p:spPr>
          <a:xfrm>
            <a:off x="6278632" y="609600"/>
            <a:ext cx="2865368" cy="86875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GB" sz="1600" b="1" dirty="0" smtClean="0"/>
              <a:t>-&gt;</a:t>
            </a:r>
            <a:r>
              <a:rPr lang="en-US" sz="1600" b="1" dirty="0" smtClean="0"/>
              <a:t>Gaussian distribution </a:t>
            </a:r>
          </a:p>
          <a:p>
            <a:pPr>
              <a:buNone/>
            </a:pPr>
            <a:r>
              <a:rPr lang="en-GB" sz="1600" dirty="0" smtClean="0"/>
              <a:t> </a:t>
            </a:r>
            <a:endParaRPr lang="en-US" sz="1600" dirty="0"/>
          </a:p>
        </p:txBody>
      </p:sp>
      <p:pic>
        <p:nvPicPr>
          <p:cNvPr id="4" name="Picture 3" descr="1.png"/>
          <p:cNvPicPr>
            <a:picLocks noChangeAspect="1"/>
          </p:cNvPicPr>
          <p:nvPr/>
        </p:nvPicPr>
        <p:blipFill>
          <a:blip r:embed="rId2"/>
          <a:stretch>
            <a:fillRect/>
          </a:stretch>
        </p:blipFill>
        <p:spPr>
          <a:xfrm>
            <a:off x="0" y="381000"/>
            <a:ext cx="8915400" cy="586740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GB" sz="1600" dirty="0" smtClean="0"/>
              <a:t>-&gt; </a:t>
            </a:r>
            <a:r>
              <a:rPr lang="en-US" sz="1600" dirty="0" smtClean="0"/>
              <a:t>Polynomial Linear Regression </a:t>
            </a:r>
          </a:p>
          <a:p>
            <a:pPr>
              <a:buNone/>
            </a:pPr>
            <a:endParaRPr lang="en-US" sz="1600" dirty="0"/>
          </a:p>
        </p:txBody>
      </p:sp>
      <p:pic>
        <p:nvPicPr>
          <p:cNvPr id="5" name="Picture 4" descr="2.png"/>
          <p:cNvPicPr>
            <a:picLocks noChangeAspect="1"/>
          </p:cNvPicPr>
          <p:nvPr/>
        </p:nvPicPr>
        <p:blipFill>
          <a:blip r:embed="rId2"/>
          <a:stretch>
            <a:fillRect/>
          </a:stretch>
        </p:blipFill>
        <p:spPr>
          <a:xfrm>
            <a:off x="0" y="304800"/>
            <a:ext cx="8763000" cy="609600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GB" sz="1600" b="1" dirty="0" smtClean="0"/>
              <a:t>-&gt; Support Vector Regression -- </a:t>
            </a:r>
            <a:r>
              <a:rPr lang="en-GB" sz="1600" dirty="0" smtClean="0"/>
              <a:t>Support vector regression finds a linear function representing the data within a margin  of error.</a:t>
            </a:r>
          </a:p>
          <a:p>
            <a:pPr>
              <a:buNone/>
            </a:pPr>
            <a:endParaRPr lang="en-US" sz="1600" dirty="0"/>
          </a:p>
        </p:txBody>
      </p:sp>
      <p:pic>
        <p:nvPicPr>
          <p:cNvPr id="4" name="Picture 3" descr="2.png"/>
          <p:cNvPicPr>
            <a:picLocks noChangeAspect="1"/>
          </p:cNvPicPr>
          <p:nvPr/>
        </p:nvPicPr>
        <p:blipFill>
          <a:blip r:embed="rId2"/>
          <a:stretch>
            <a:fillRect/>
          </a:stretch>
        </p:blipFill>
        <p:spPr>
          <a:xfrm>
            <a:off x="152400" y="685800"/>
            <a:ext cx="8610600" cy="510540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705600"/>
          </a:xfrm>
        </p:spPr>
        <p:txBody>
          <a:bodyPr>
            <a:normAutofit/>
          </a:bodyPr>
          <a:lstStyle/>
          <a:p>
            <a:pPr>
              <a:buNone/>
            </a:pPr>
            <a:r>
              <a:rPr lang="en-GB" sz="1600" b="1" dirty="0" smtClean="0"/>
              <a:t>-&gt; Decision Tree Concept of ML </a:t>
            </a:r>
          </a:p>
          <a:p>
            <a:pPr>
              <a:buNone/>
            </a:pPr>
            <a:endParaRPr lang="en-GB" sz="1600" dirty="0" smtClean="0"/>
          </a:p>
        </p:txBody>
      </p:sp>
      <p:pic>
        <p:nvPicPr>
          <p:cNvPr id="5" name="Picture 4" descr="6.png"/>
          <p:cNvPicPr>
            <a:picLocks noChangeAspect="1"/>
          </p:cNvPicPr>
          <p:nvPr/>
        </p:nvPicPr>
        <p:blipFill>
          <a:blip r:embed="rId2"/>
          <a:stretch>
            <a:fillRect/>
          </a:stretch>
        </p:blipFill>
        <p:spPr>
          <a:xfrm>
            <a:off x="0" y="304800"/>
            <a:ext cx="8991600" cy="3352800"/>
          </a:xfrm>
          <a:prstGeom prst="rect">
            <a:avLst/>
          </a:prstGeom>
        </p:spPr>
      </p:pic>
      <p:pic>
        <p:nvPicPr>
          <p:cNvPr id="4" name="Picture 3" descr="7.png"/>
          <p:cNvPicPr>
            <a:picLocks noChangeAspect="1"/>
          </p:cNvPicPr>
          <p:nvPr/>
        </p:nvPicPr>
        <p:blipFill>
          <a:blip r:embed="rId3"/>
          <a:stretch>
            <a:fillRect/>
          </a:stretch>
        </p:blipFill>
        <p:spPr>
          <a:xfrm>
            <a:off x="0" y="3657601"/>
            <a:ext cx="8991600" cy="3200400"/>
          </a:xfrm>
          <a:prstGeom prst="rect">
            <a:avLst/>
          </a:prstGeom>
        </p:spPr>
      </p:pic>
      <p:sp>
        <p:nvSpPr>
          <p:cNvPr id="6" name="Rectangle 5"/>
          <p:cNvSpPr/>
          <p:nvPr/>
        </p:nvSpPr>
        <p:spPr>
          <a:xfrm>
            <a:off x="8305800" y="3657600"/>
            <a:ext cx="6096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GB" sz="1600" b="1" dirty="0" smtClean="0"/>
              <a:t>-&gt;</a:t>
            </a:r>
            <a:r>
              <a:rPr lang="en-US" sz="1600" b="1" dirty="0" smtClean="0"/>
              <a:t>Ensemble Technique </a:t>
            </a:r>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US" sz="1600" dirty="0" smtClean="0"/>
          </a:p>
        </p:txBody>
      </p:sp>
      <p:pic>
        <p:nvPicPr>
          <p:cNvPr id="4" name="Picture 3" descr="10.png"/>
          <p:cNvPicPr>
            <a:picLocks noChangeAspect="1"/>
          </p:cNvPicPr>
          <p:nvPr/>
        </p:nvPicPr>
        <p:blipFill>
          <a:blip r:embed="rId2"/>
          <a:stretch>
            <a:fillRect/>
          </a:stretch>
        </p:blipFill>
        <p:spPr>
          <a:xfrm>
            <a:off x="0" y="304801"/>
            <a:ext cx="8382000" cy="2209799"/>
          </a:xfrm>
          <a:prstGeom prst="rect">
            <a:avLst/>
          </a:prstGeom>
        </p:spPr>
      </p:pic>
      <p:pic>
        <p:nvPicPr>
          <p:cNvPr id="5" name="Picture 4" descr="2.png"/>
          <p:cNvPicPr>
            <a:picLocks noChangeAspect="1"/>
          </p:cNvPicPr>
          <p:nvPr/>
        </p:nvPicPr>
        <p:blipFill>
          <a:blip r:embed="rId3"/>
          <a:stretch>
            <a:fillRect/>
          </a:stretch>
        </p:blipFill>
        <p:spPr>
          <a:xfrm>
            <a:off x="0" y="2590800"/>
            <a:ext cx="8915400" cy="41148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US" sz="2000" b="1" dirty="0" smtClean="0"/>
              <a:t>-&gt; </a:t>
            </a:r>
            <a:r>
              <a:rPr lang="en-US" sz="2000" b="1" u="sng" dirty="0" smtClean="0"/>
              <a:t>Python List</a:t>
            </a:r>
          </a:p>
          <a:p>
            <a:pPr>
              <a:buNone/>
            </a:pPr>
            <a:r>
              <a:rPr lang="en-US" sz="1200" dirty="0" smtClean="0"/>
              <a:t>A list can be defined as a collection of values or items of different types. The items in the list are separated with the comma (,) and enclosed with the square brackets [].</a:t>
            </a:r>
          </a:p>
          <a:p>
            <a:pPr>
              <a:buNone/>
            </a:pPr>
            <a:endParaRPr lang="en-US" sz="1200" dirty="0" smtClean="0"/>
          </a:p>
          <a:p>
            <a:pPr>
              <a:buNone/>
            </a:pPr>
            <a:endParaRPr lang="en-US" sz="1200" dirty="0" smtClean="0"/>
          </a:p>
          <a:p>
            <a:pPr>
              <a:buNone/>
            </a:pPr>
            <a:r>
              <a:rPr lang="en-US" sz="1400" b="1" dirty="0" smtClean="0"/>
              <a:t>List indexing and splitting-&gt;</a:t>
            </a:r>
          </a:p>
          <a:p>
            <a:pPr>
              <a:buNone/>
            </a:pPr>
            <a:endParaRPr lang="en-US" sz="1400" b="1" dirty="0" smtClean="0"/>
          </a:p>
          <a:p>
            <a:pPr>
              <a:buNone/>
            </a:pPr>
            <a:endParaRPr lang="en-US" sz="1200" dirty="0" smtClean="0"/>
          </a:p>
          <a:p>
            <a:pPr>
              <a:buNone/>
            </a:pPr>
            <a:endParaRPr lang="en-US" sz="1200" dirty="0" smtClean="0"/>
          </a:p>
          <a:p>
            <a:pPr>
              <a:buNone/>
            </a:pPr>
            <a:endParaRPr lang="en-US" sz="2000" dirty="0"/>
          </a:p>
        </p:txBody>
      </p:sp>
      <p:sp>
        <p:nvSpPr>
          <p:cNvPr id="4" name="Rectangle 3"/>
          <p:cNvSpPr/>
          <p:nvPr/>
        </p:nvSpPr>
        <p:spPr>
          <a:xfrm>
            <a:off x="2209800" y="609600"/>
            <a:ext cx="44958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200" dirty="0" smtClean="0"/>
              <a:t>emp = [</a:t>
            </a:r>
            <a:r>
              <a:rPr lang="en-US" sz="1200" b="1" dirty="0" smtClean="0"/>
              <a:t>"som"</a:t>
            </a:r>
            <a:r>
              <a:rPr lang="en-US" sz="1200" dirty="0" smtClean="0"/>
              <a:t>, 102, </a:t>
            </a:r>
            <a:r>
              <a:rPr lang="en-US" sz="1200" b="1" dirty="0" smtClean="0"/>
              <a:t>"india"</a:t>
            </a:r>
            <a:r>
              <a:rPr lang="en-US" sz="1200" dirty="0" smtClean="0"/>
              <a:t>];</a:t>
            </a:r>
            <a:br>
              <a:rPr lang="en-US" sz="1200" dirty="0" smtClean="0"/>
            </a:br>
            <a:r>
              <a:rPr lang="en-US" sz="1200" dirty="0" smtClean="0"/>
              <a:t>print(</a:t>
            </a:r>
            <a:r>
              <a:rPr lang="en-US" sz="1200" b="1" dirty="0" smtClean="0"/>
              <a:t>"Name : %s, ID: %d, Country: %s"</a:t>
            </a:r>
            <a:r>
              <a:rPr lang="en-US" sz="1200" dirty="0" smtClean="0"/>
              <a:t>%(emp[0],emp[1],emp[2]))</a:t>
            </a:r>
            <a:endParaRPr lang="en-US" sz="1200" dirty="0"/>
          </a:p>
        </p:txBody>
      </p:sp>
      <p:pic>
        <p:nvPicPr>
          <p:cNvPr id="5" name="Picture 4" descr="lists-indexing-and-splitting.png"/>
          <p:cNvPicPr>
            <a:picLocks noChangeAspect="1"/>
          </p:cNvPicPr>
          <p:nvPr/>
        </p:nvPicPr>
        <p:blipFill>
          <a:blip r:embed="rId2"/>
          <a:stretch>
            <a:fillRect/>
          </a:stretch>
        </p:blipFill>
        <p:spPr>
          <a:xfrm>
            <a:off x="0" y="1600200"/>
            <a:ext cx="4119882" cy="3623098"/>
          </a:xfrm>
          <a:prstGeom prst="rect">
            <a:avLst/>
          </a:prstGeom>
        </p:spPr>
      </p:pic>
      <p:pic>
        <p:nvPicPr>
          <p:cNvPr id="6" name="Picture 5" descr="lists-indexing-and-splitting2.png"/>
          <p:cNvPicPr>
            <a:picLocks noChangeAspect="1"/>
          </p:cNvPicPr>
          <p:nvPr/>
        </p:nvPicPr>
        <p:blipFill>
          <a:blip r:embed="rId3"/>
          <a:stretch>
            <a:fillRect/>
          </a:stretch>
        </p:blipFill>
        <p:spPr>
          <a:xfrm>
            <a:off x="4495800" y="2057400"/>
            <a:ext cx="4100512" cy="2286000"/>
          </a:xfrm>
          <a:prstGeom prst="rect">
            <a:avLst/>
          </a:prstGeom>
        </p:spPr>
      </p:pic>
      <p:sp>
        <p:nvSpPr>
          <p:cNvPr id="7" name="Rectangle 6"/>
          <p:cNvSpPr/>
          <p:nvPr/>
        </p:nvSpPr>
        <p:spPr>
          <a:xfrm>
            <a:off x="4648200" y="4800600"/>
            <a:ext cx="42672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200" dirty="0" smtClean="0"/>
              <a:t>//Backwordd Direction List display</a:t>
            </a:r>
          </a:p>
          <a:p>
            <a:r>
              <a:rPr lang="en-US" sz="1200" dirty="0" smtClean="0"/>
              <a:t>emp = [</a:t>
            </a:r>
            <a:r>
              <a:rPr lang="en-US" sz="1200" b="1" dirty="0" smtClean="0"/>
              <a:t>"som"</a:t>
            </a:r>
            <a:r>
              <a:rPr lang="en-US" sz="1200" dirty="0" smtClean="0"/>
              <a:t>, 102, </a:t>
            </a:r>
            <a:r>
              <a:rPr lang="en-US" sz="1200" b="1" dirty="0" smtClean="0"/>
              <a:t>"india"</a:t>
            </a:r>
            <a:r>
              <a:rPr lang="en-US" sz="1200" dirty="0" smtClean="0"/>
              <a:t>];</a:t>
            </a:r>
            <a:br>
              <a:rPr lang="en-US" sz="1200" dirty="0" smtClean="0"/>
            </a:br>
            <a:r>
              <a:rPr lang="en-US" sz="1200" dirty="0" smtClean="0"/>
              <a:t>print(emp[-1]);</a:t>
            </a:r>
            <a:br>
              <a:rPr lang="en-US" sz="1200" dirty="0" smtClean="0"/>
            </a:br>
            <a:endParaRPr lang="en-US" sz="1200"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GB" sz="1600" dirty="0" smtClean="0"/>
              <a:t>-&gt; Calculation(Decision Tree Regression) </a:t>
            </a:r>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r>
              <a:rPr lang="en-GB" sz="1600" b="1" dirty="0" smtClean="0"/>
              <a:t>-&gt; Random Forest Concept(</a:t>
            </a:r>
            <a:r>
              <a:rPr lang="en-US" sz="1600" dirty="0" smtClean="0"/>
              <a:t>Ensemble Technique use </a:t>
            </a:r>
            <a:r>
              <a:rPr lang="en-GB" sz="1600" b="1" dirty="0" smtClean="0"/>
              <a:t>( Decision Tree Algorithm ). </a:t>
            </a:r>
          </a:p>
          <a:p>
            <a:pPr>
              <a:buNone/>
            </a:pPr>
            <a:endParaRPr lang="en-US" sz="1600" dirty="0" smtClean="0"/>
          </a:p>
        </p:txBody>
      </p:sp>
      <p:pic>
        <p:nvPicPr>
          <p:cNvPr id="4" name="Picture 3" descr="8.png"/>
          <p:cNvPicPr>
            <a:picLocks noChangeAspect="1"/>
          </p:cNvPicPr>
          <p:nvPr/>
        </p:nvPicPr>
        <p:blipFill>
          <a:blip r:embed="rId2"/>
          <a:stretch>
            <a:fillRect/>
          </a:stretch>
        </p:blipFill>
        <p:spPr>
          <a:xfrm>
            <a:off x="0" y="304800"/>
            <a:ext cx="8991600" cy="1440305"/>
          </a:xfrm>
          <a:prstGeom prst="rect">
            <a:avLst/>
          </a:prstGeom>
        </p:spPr>
      </p:pic>
      <p:pic>
        <p:nvPicPr>
          <p:cNvPr id="5" name="Picture 4" descr="9.png"/>
          <p:cNvPicPr>
            <a:picLocks noChangeAspect="1"/>
          </p:cNvPicPr>
          <p:nvPr/>
        </p:nvPicPr>
        <p:blipFill>
          <a:blip r:embed="rId3"/>
          <a:stretch>
            <a:fillRect/>
          </a:stretch>
        </p:blipFill>
        <p:spPr>
          <a:xfrm>
            <a:off x="0" y="2133600"/>
            <a:ext cx="8915400" cy="457200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GB" sz="1600" b="1" dirty="0" smtClean="0"/>
              <a:t>-&gt; Random Forest Regression </a:t>
            </a:r>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US" sz="1600" dirty="0"/>
          </a:p>
        </p:txBody>
      </p:sp>
      <p:pic>
        <p:nvPicPr>
          <p:cNvPr id="4" name="Picture 3" descr="11.png"/>
          <p:cNvPicPr>
            <a:picLocks noChangeAspect="1"/>
          </p:cNvPicPr>
          <p:nvPr/>
        </p:nvPicPr>
        <p:blipFill>
          <a:blip r:embed="rId2"/>
          <a:stretch>
            <a:fillRect/>
          </a:stretch>
        </p:blipFill>
        <p:spPr>
          <a:xfrm>
            <a:off x="0" y="304800"/>
            <a:ext cx="4572397" cy="5410199"/>
          </a:xfrm>
          <a:prstGeom prst="rect">
            <a:avLst/>
          </a:prstGeom>
        </p:spPr>
      </p:pic>
      <p:pic>
        <p:nvPicPr>
          <p:cNvPr id="5" name="Picture 4" descr="12.png"/>
          <p:cNvPicPr>
            <a:picLocks noChangeAspect="1"/>
          </p:cNvPicPr>
          <p:nvPr/>
        </p:nvPicPr>
        <p:blipFill>
          <a:blip r:embed="rId3"/>
          <a:stretch>
            <a:fillRect/>
          </a:stretch>
        </p:blipFill>
        <p:spPr>
          <a:xfrm>
            <a:off x="4571603" y="228600"/>
            <a:ext cx="4572397" cy="556260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GB" sz="1600" b="1" dirty="0" smtClean="0"/>
              <a:t>-&gt;Logistic Regression(Classification) </a:t>
            </a:r>
          </a:p>
          <a:p>
            <a:pPr>
              <a:buNone/>
            </a:pPr>
            <a:endParaRPr lang="en-US" sz="1600" dirty="0"/>
          </a:p>
        </p:txBody>
      </p:sp>
      <p:pic>
        <p:nvPicPr>
          <p:cNvPr id="4" name="Picture 3" descr="3.png"/>
          <p:cNvPicPr>
            <a:picLocks noChangeAspect="1"/>
          </p:cNvPicPr>
          <p:nvPr/>
        </p:nvPicPr>
        <p:blipFill>
          <a:blip r:embed="rId2"/>
          <a:stretch>
            <a:fillRect/>
          </a:stretch>
        </p:blipFill>
        <p:spPr>
          <a:xfrm>
            <a:off x="0" y="304800"/>
            <a:ext cx="9144000" cy="640080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GB" sz="1600" b="1" dirty="0" smtClean="0"/>
              <a:t>-&gt; </a:t>
            </a:r>
            <a:r>
              <a:rPr lang="en-US" sz="1600" b="1" dirty="0" smtClean="0"/>
              <a:t>K Nearest Neighbor Classification</a:t>
            </a:r>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endParaRPr lang="en-GB" sz="1600" dirty="0" smtClean="0"/>
          </a:p>
          <a:p>
            <a:pPr>
              <a:buNone/>
            </a:pPr>
            <a:r>
              <a:rPr lang="en-GB" sz="1600" dirty="0" smtClean="0"/>
              <a:t>-&gt; Behind Math </a:t>
            </a:r>
            <a:endParaRPr lang="en-US" sz="1600" dirty="0"/>
          </a:p>
        </p:txBody>
      </p:sp>
      <p:pic>
        <p:nvPicPr>
          <p:cNvPr id="4" name="Picture 3" descr="2.png"/>
          <p:cNvPicPr>
            <a:picLocks noChangeAspect="1"/>
          </p:cNvPicPr>
          <p:nvPr/>
        </p:nvPicPr>
        <p:blipFill>
          <a:blip r:embed="rId2"/>
          <a:stretch>
            <a:fillRect/>
          </a:stretch>
        </p:blipFill>
        <p:spPr>
          <a:xfrm>
            <a:off x="0" y="304800"/>
            <a:ext cx="4419600" cy="2339543"/>
          </a:xfrm>
          <a:prstGeom prst="rect">
            <a:avLst/>
          </a:prstGeom>
        </p:spPr>
      </p:pic>
      <p:pic>
        <p:nvPicPr>
          <p:cNvPr id="5" name="Picture 4" descr="3.png"/>
          <p:cNvPicPr>
            <a:picLocks noChangeAspect="1"/>
          </p:cNvPicPr>
          <p:nvPr/>
        </p:nvPicPr>
        <p:blipFill>
          <a:blip r:embed="rId3"/>
          <a:stretch>
            <a:fillRect/>
          </a:stretch>
        </p:blipFill>
        <p:spPr>
          <a:xfrm>
            <a:off x="4419600" y="0"/>
            <a:ext cx="4419600" cy="2743200"/>
          </a:xfrm>
          <a:prstGeom prst="rect">
            <a:avLst/>
          </a:prstGeom>
        </p:spPr>
      </p:pic>
      <p:pic>
        <p:nvPicPr>
          <p:cNvPr id="6" name="Picture 5" descr="4.png"/>
          <p:cNvPicPr>
            <a:picLocks noChangeAspect="1"/>
          </p:cNvPicPr>
          <p:nvPr/>
        </p:nvPicPr>
        <p:blipFill>
          <a:blip r:embed="rId4"/>
          <a:stretch>
            <a:fillRect/>
          </a:stretch>
        </p:blipFill>
        <p:spPr>
          <a:xfrm>
            <a:off x="0" y="3048000"/>
            <a:ext cx="8915400" cy="3657600"/>
          </a:xfrm>
          <a:prstGeom prst="rect">
            <a:avLst/>
          </a:prstGeom>
        </p:spPr>
      </p:pic>
      <p:sp>
        <p:nvSpPr>
          <p:cNvPr id="7" name="TextBox 6"/>
          <p:cNvSpPr txBox="1"/>
          <p:nvPr/>
        </p:nvSpPr>
        <p:spPr>
          <a:xfrm>
            <a:off x="4114800" y="2667000"/>
            <a:ext cx="4876800" cy="538609"/>
          </a:xfrm>
          <a:prstGeom prst="rect">
            <a:avLst/>
          </a:prstGeom>
          <a:noFill/>
        </p:spPr>
        <p:txBody>
          <a:bodyPr wrap="square" rtlCol="0">
            <a:spAutoFit/>
          </a:bodyPr>
          <a:lstStyle/>
          <a:p>
            <a:r>
              <a:rPr lang="en-GB" sz="1100" b="1" dirty="0" smtClean="0"/>
              <a:t>If k is 5 so  5 nearest distance Find majority is output But try to K value always odd </a:t>
            </a:r>
            <a:r>
              <a:rPr lang="en-GB" b="1" dirty="0" smtClean="0"/>
              <a:t> </a:t>
            </a:r>
            <a:endParaRPr lang="en-US" b="1" dirty="0"/>
          </a:p>
        </p:txBody>
      </p:sp>
      <p:cxnSp>
        <p:nvCxnSpPr>
          <p:cNvPr id="9" name="Straight Connector 8"/>
          <p:cNvCxnSpPr/>
          <p:nvPr/>
        </p:nvCxnSpPr>
        <p:spPr>
          <a:xfrm>
            <a:off x="6477000" y="533400"/>
            <a:ext cx="6858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6781800" y="609600"/>
            <a:ext cx="3048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V="1">
            <a:off x="7124700" y="723900"/>
            <a:ext cx="3048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flipH="1" flipV="1">
            <a:off x="6896100" y="8763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6400800" y="533400"/>
            <a:ext cx="685800" cy="2286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GB" sz="1600" dirty="0" smtClean="0"/>
              <a:t>-&gt; KNN Math Calculation </a:t>
            </a:r>
            <a:endParaRPr lang="en-US" sz="1600" dirty="0"/>
          </a:p>
        </p:txBody>
      </p:sp>
      <p:pic>
        <p:nvPicPr>
          <p:cNvPr id="4" name="Picture 3" descr="3.png"/>
          <p:cNvPicPr>
            <a:picLocks noChangeAspect="1"/>
          </p:cNvPicPr>
          <p:nvPr/>
        </p:nvPicPr>
        <p:blipFill>
          <a:blip r:embed="rId2"/>
          <a:stretch>
            <a:fillRect/>
          </a:stretch>
        </p:blipFill>
        <p:spPr>
          <a:xfrm>
            <a:off x="0" y="304800"/>
            <a:ext cx="8991600" cy="640080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GB" sz="1600" b="1" dirty="0" smtClean="0"/>
              <a:t>-&gt; Support Vector Machine </a:t>
            </a:r>
            <a:r>
              <a:rPr lang="en-US" sz="1600" b="1" dirty="0" smtClean="0"/>
              <a:t>–  </a:t>
            </a:r>
            <a:r>
              <a:rPr lang="en-US" sz="1600" dirty="0" smtClean="0"/>
              <a:t>classify all the things </a:t>
            </a:r>
          </a:p>
          <a:p>
            <a:pPr>
              <a:buNone/>
            </a:pPr>
            <a:endParaRPr lang="en-GB" sz="1600" dirty="0" smtClean="0"/>
          </a:p>
        </p:txBody>
      </p:sp>
      <p:pic>
        <p:nvPicPr>
          <p:cNvPr id="4" name="Picture 3" descr="6.png"/>
          <p:cNvPicPr>
            <a:picLocks noChangeAspect="1"/>
          </p:cNvPicPr>
          <p:nvPr/>
        </p:nvPicPr>
        <p:blipFill>
          <a:blip r:embed="rId2"/>
          <a:stretch>
            <a:fillRect/>
          </a:stretch>
        </p:blipFill>
        <p:spPr>
          <a:xfrm>
            <a:off x="152400" y="381000"/>
            <a:ext cx="8305800" cy="571500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GB" sz="1600" dirty="0" smtClean="0"/>
              <a:t>-&gt; property </a:t>
            </a:r>
          </a:p>
          <a:p>
            <a:pPr>
              <a:buNone/>
            </a:pPr>
            <a:endParaRPr lang="en-US" sz="1600" dirty="0"/>
          </a:p>
        </p:txBody>
      </p:sp>
      <p:pic>
        <p:nvPicPr>
          <p:cNvPr id="4" name="Picture 3" descr="5.png"/>
          <p:cNvPicPr>
            <a:picLocks noChangeAspect="1"/>
          </p:cNvPicPr>
          <p:nvPr/>
        </p:nvPicPr>
        <p:blipFill>
          <a:blip r:embed="rId2"/>
          <a:stretch>
            <a:fillRect/>
          </a:stretch>
        </p:blipFill>
        <p:spPr>
          <a:xfrm>
            <a:off x="0" y="304800"/>
            <a:ext cx="8763000" cy="6256563"/>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GB" sz="1600" b="1" dirty="0" smtClean="0"/>
              <a:t>-&gt;</a:t>
            </a:r>
            <a:r>
              <a:rPr lang="en-US" sz="1600" b="1" dirty="0" smtClean="0"/>
              <a:t>Naive </a:t>
            </a:r>
            <a:r>
              <a:rPr lang="en-US" sz="1600" b="1" dirty="0" err="1" smtClean="0"/>
              <a:t>Bayes</a:t>
            </a:r>
            <a:endParaRPr lang="en-US" sz="1600" b="1" dirty="0" smtClean="0"/>
          </a:p>
          <a:p>
            <a:pPr>
              <a:buNone/>
            </a:pPr>
            <a:endParaRPr lang="en-US" sz="1600" b="1" dirty="0" smtClean="0"/>
          </a:p>
          <a:p>
            <a:pPr>
              <a:buNone/>
            </a:pPr>
            <a:endParaRPr lang="en-US" sz="1600" dirty="0"/>
          </a:p>
        </p:txBody>
      </p:sp>
      <p:pic>
        <p:nvPicPr>
          <p:cNvPr id="4" name="Picture 3" descr="5.png"/>
          <p:cNvPicPr>
            <a:picLocks noChangeAspect="1"/>
          </p:cNvPicPr>
          <p:nvPr/>
        </p:nvPicPr>
        <p:blipFill>
          <a:blip r:embed="rId2"/>
          <a:stretch>
            <a:fillRect/>
          </a:stretch>
        </p:blipFill>
        <p:spPr>
          <a:xfrm>
            <a:off x="0" y="381000"/>
            <a:ext cx="8915400" cy="632460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GB" sz="1800" b="1" dirty="0" smtClean="0"/>
              <a:t>-&gt;unrevised Learning</a:t>
            </a:r>
          </a:p>
          <a:p>
            <a:pPr>
              <a:buNone/>
            </a:pPr>
            <a:r>
              <a:rPr lang="en-GB" sz="2000" dirty="0" smtClean="0"/>
              <a:t>----&gt;k means clustering </a:t>
            </a:r>
          </a:p>
          <a:p>
            <a:pPr>
              <a:buNone/>
            </a:pPr>
            <a:r>
              <a:rPr lang="en-GB" sz="1800" b="1" dirty="0" smtClean="0"/>
              <a:t> </a:t>
            </a:r>
            <a:endParaRPr lang="en-US" sz="1600" b="1" dirty="0"/>
          </a:p>
        </p:txBody>
      </p:sp>
      <p:pic>
        <p:nvPicPr>
          <p:cNvPr id="4" name="Picture 3" descr="6.png"/>
          <p:cNvPicPr>
            <a:picLocks noChangeAspect="1"/>
          </p:cNvPicPr>
          <p:nvPr/>
        </p:nvPicPr>
        <p:blipFill>
          <a:blip r:embed="rId2"/>
          <a:stretch>
            <a:fillRect/>
          </a:stretch>
        </p:blipFill>
        <p:spPr>
          <a:xfrm>
            <a:off x="0" y="685800"/>
            <a:ext cx="8991600" cy="4572000"/>
          </a:xfrm>
          <a:prstGeom prst="rect">
            <a:avLst/>
          </a:prstGeom>
        </p:spPr>
      </p:pic>
      <p:sp>
        <p:nvSpPr>
          <p:cNvPr id="5" name="TextBox 4"/>
          <p:cNvSpPr txBox="1"/>
          <p:nvPr/>
        </p:nvSpPr>
        <p:spPr>
          <a:xfrm>
            <a:off x="228600" y="5638800"/>
            <a:ext cx="3021148" cy="369332"/>
          </a:xfrm>
          <a:prstGeom prst="rect">
            <a:avLst/>
          </a:prstGeom>
          <a:noFill/>
        </p:spPr>
        <p:txBody>
          <a:bodyPr wrap="none" rtlCol="0">
            <a:spAutoFit/>
          </a:bodyPr>
          <a:lstStyle/>
          <a:p>
            <a:r>
              <a:rPr lang="en-GB" dirty="0" smtClean="0"/>
              <a:t>Real Life use --- grouping data </a:t>
            </a:r>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GB" sz="1600" b="1" dirty="0" smtClean="0"/>
              <a:t>-&gt; Reinforcement Learning = Self Learning </a:t>
            </a:r>
          </a:p>
          <a:p>
            <a:pPr>
              <a:buNone/>
            </a:pPr>
            <a:endParaRPr lang="en-GB" sz="1600" b="1" dirty="0" smtClean="0"/>
          </a:p>
          <a:p>
            <a:pPr>
              <a:buNone/>
            </a:pPr>
            <a:endParaRPr lang="en-GB" sz="1600" b="1" dirty="0" smtClean="0"/>
          </a:p>
          <a:p>
            <a:pPr>
              <a:buNone/>
            </a:pPr>
            <a:r>
              <a:rPr lang="en-GB" sz="1600" b="1" dirty="0" smtClean="0"/>
              <a:t>-&gt; Reinforcement Learning Process</a:t>
            </a:r>
          </a:p>
          <a:p>
            <a:pPr>
              <a:buNone/>
            </a:pPr>
            <a:endParaRPr lang="en-GB" sz="1600" b="1" dirty="0" smtClean="0"/>
          </a:p>
          <a:p>
            <a:pPr>
              <a:buNone/>
            </a:pPr>
            <a:endParaRPr lang="en-GB" sz="1600" b="1" dirty="0" smtClean="0"/>
          </a:p>
          <a:p>
            <a:pPr>
              <a:buNone/>
            </a:pPr>
            <a:endParaRPr lang="en-GB" sz="1600" b="1" dirty="0" smtClean="0"/>
          </a:p>
          <a:p>
            <a:pPr>
              <a:buNone/>
            </a:pPr>
            <a:endParaRPr lang="en-GB" sz="1600" b="1" dirty="0" smtClean="0"/>
          </a:p>
          <a:p>
            <a:pPr>
              <a:buNone/>
            </a:pPr>
            <a:endParaRPr lang="en-GB" sz="1600" b="1" dirty="0" smtClean="0"/>
          </a:p>
          <a:p>
            <a:pPr>
              <a:buNone/>
            </a:pPr>
            <a:endParaRPr lang="en-GB" sz="1600" b="1" dirty="0" smtClean="0"/>
          </a:p>
          <a:p>
            <a:pPr>
              <a:buNone/>
            </a:pPr>
            <a:endParaRPr lang="en-GB" sz="1600" b="1" dirty="0" smtClean="0"/>
          </a:p>
          <a:p>
            <a:pPr>
              <a:buNone/>
            </a:pPr>
            <a:endParaRPr lang="en-GB" sz="1600" b="1" dirty="0" smtClean="0"/>
          </a:p>
          <a:p>
            <a:pPr>
              <a:buNone/>
            </a:pPr>
            <a:endParaRPr lang="en-GB" sz="1600" b="1" dirty="0" smtClean="0"/>
          </a:p>
          <a:p>
            <a:pPr>
              <a:buNone/>
            </a:pPr>
            <a:endParaRPr lang="en-GB" sz="1600" b="1" dirty="0" smtClean="0"/>
          </a:p>
        </p:txBody>
      </p:sp>
      <p:pic>
        <p:nvPicPr>
          <p:cNvPr id="4" name="Picture 3" descr="1.png"/>
          <p:cNvPicPr>
            <a:picLocks noChangeAspect="1"/>
          </p:cNvPicPr>
          <p:nvPr/>
        </p:nvPicPr>
        <p:blipFill>
          <a:blip r:embed="rId2"/>
          <a:stretch>
            <a:fillRect/>
          </a:stretch>
        </p:blipFill>
        <p:spPr>
          <a:xfrm>
            <a:off x="0" y="381000"/>
            <a:ext cx="8915400" cy="449619"/>
          </a:xfrm>
          <a:prstGeom prst="rect">
            <a:avLst/>
          </a:prstGeom>
        </p:spPr>
      </p:pic>
      <p:pic>
        <p:nvPicPr>
          <p:cNvPr id="7" name="Picture 6" descr="1.png"/>
          <p:cNvPicPr>
            <a:picLocks noChangeAspect="1"/>
          </p:cNvPicPr>
          <p:nvPr/>
        </p:nvPicPr>
        <p:blipFill>
          <a:blip r:embed="rId3"/>
          <a:stretch>
            <a:fillRect/>
          </a:stretch>
        </p:blipFill>
        <p:spPr>
          <a:xfrm>
            <a:off x="152400" y="1219200"/>
            <a:ext cx="8763000" cy="2743200"/>
          </a:xfrm>
          <a:prstGeom prst="rect">
            <a:avLst/>
          </a:prstGeom>
        </p:spPr>
      </p:pic>
      <p:pic>
        <p:nvPicPr>
          <p:cNvPr id="8" name="Picture 7" descr="1.png"/>
          <p:cNvPicPr>
            <a:picLocks noChangeAspect="1"/>
          </p:cNvPicPr>
          <p:nvPr/>
        </p:nvPicPr>
        <p:blipFill>
          <a:blip r:embed="rId4"/>
          <a:stretch>
            <a:fillRect/>
          </a:stretch>
        </p:blipFill>
        <p:spPr>
          <a:xfrm>
            <a:off x="152400" y="3657600"/>
            <a:ext cx="8686800" cy="3048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US" sz="2000" b="1" dirty="0" smtClean="0"/>
              <a:t>-&gt;Updating List values</a:t>
            </a:r>
          </a:p>
          <a:p>
            <a:pPr>
              <a:buNone/>
            </a:pPr>
            <a:r>
              <a:rPr lang="en-US" sz="1200" dirty="0" smtClean="0"/>
              <a:t>Lists are the most versatile data structures in python since they are mutable and their values can be updated by using the slice and assignment operator.</a:t>
            </a:r>
          </a:p>
          <a:p>
            <a:pPr>
              <a:buNone/>
            </a:pPr>
            <a:r>
              <a:rPr lang="en-US" sz="1200" dirty="0" smtClean="0"/>
              <a:t>Python also provide us the append() method which can be used to add values to the string.</a:t>
            </a:r>
          </a:p>
          <a:p>
            <a:pPr>
              <a:buNone/>
            </a:pPr>
            <a:endParaRPr lang="en-US" sz="1200" dirty="0" smtClean="0"/>
          </a:p>
          <a:p>
            <a:pPr>
              <a:buNone/>
            </a:pPr>
            <a:endParaRPr lang="en-US" sz="1200" dirty="0" smtClean="0"/>
          </a:p>
          <a:p>
            <a:pPr>
              <a:buNone/>
            </a:pPr>
            <a:endParaRPr lang="en-US" sz="1200" dirty="0" smtClean="0"/>
          </a:p>
          <a:p>
            <a:pPr>
              <a:buNone/>
            </a:pPr>
            <a:endParaRPr lang="en-US" sz="1200" dirty="0" smtClean="0"/>
          </a:p>
          <a:p>
            <a:pPr>
              <a:buNone/>
            </a:pPr>
            <a:endParaRPr lang="en-US" sz="1200" dirty="0" smtClean="0"/>
          </a:p>
          <a:p>
            <a:pPr>
              <a:buNone/>
            </a:pPr>
            <a:endParaRPr lang="en-US" sz="1200" dirty="0" smtClean="0"/>
          </a:p>
          <a:p>
            <a:pPr>
              <a:buNone/>
            </a:pPr>
            <a:endParaRPr lang="en-US" sz="1200" dirty="0" smtClean="0"/>
          </a:p>
          <a:p>
            <a:pPr>
              <a:buNone/>
            </a:pPr>
            <a:endParaRPr lang="en-US" sz="1200" dirty="0" smtClean="0"/>
          </a:p>
          <a:p>
            <a:pPr>
              <a:buNone/>
            </a:pPr>
            <a:endParaRPr lang="en-US" sz="1200" dirty="0" smtClean="0"/>
          </a:p>
          <a:p>
            <a:pPr>
              <a:buNone/>
            </a:pPr>
            <a:endParaRPr lang="en-US" sz="1200" dirty="0" smtClean="0"/>
          </a:p>
          <a:p>
            <a:pPr>
              <a:buNone/>
            </a:pPr>
            <a:endParaRPr lang="en-US" sz="1200" dirty="0" smtClean="0"/>
          </a:p>
          <a:p>
            <a:pPr>
              <a:buNone/>
            </a:pPr>
            <a:endParaRPr lang="en-US" sz="1200" dirty="0" smtClean="0"/>
          </a:p>
          <a:p>
            <a:pPr>
              <a:buNone/>
            </a:pPr>
            <a:endParaRPr lang="en-US" sz="1200" dirty="0" smtClean="0"/>
          </a:p>
          <a:p>
            <a:pPr>
              <a:buNone/>
            </a:pPr>
            <a:endParaRPr lang="en-US" sz="1200" dirty="0" smtClean="0"/>
          </a:p>
          <a:p>
            <a:pPr>
              <a:buNone/>
            </a:pPr>
            <a:endParaRPr lang="en-US" sz="1200" dirty="0" smtClean="0"/>
          </a:p>
          <a:p>
            <a:pPr>
              <a:buNone/>
            </a:pPr>
            <a:endParaRPr lang="en-US" sz="1200" dirty="0" smtClean="0"/>
          </a:p>
          <a:p>
            <a:pPr>
              <a:buNone/>
            </a:pPr>
            <a:endParaRPr lang="en-US" sz="1200" dirty="0" smtClean="0"/>
          </a:p>
          <a:p>
            <a:pPr>
              <a:buNone/>
            </a:pPr>
            <a:endParaRPr lang="en-US" sz="1200" dirty="0" smtClean="0"/>
          </a:p>
          <a:p>
            <a:pPr>
              <a:buNone/>
            </a:pPr>
            <a:endParaRPr lang="en-US" sz="1200" dirty="0" smtClean="0"/>
          </a:p>
          <a:p>
            <a:pPr>
              <a:buNone/>
            </a:pPr>
            <a:r>
              <a:rPr lang="en-US" sz="1200" dirty="0" smtClean="0"/>
              <a:t/>
            </a:r>
            <a:br>
              <a:rPr lang="en-US" sz="1200" dirty="0" smtClean="0"/>
            </a:br>
            <a:endParaRPr lang="en-US" sz="1200" dirty="0" smtClean="0"/>
          </a:p>
          <a:p>
            <a:pPr>
              <a:buNone/>
            </a:pPr>
            <a:endParaRPr lang="en-US" sz="2000" dirty="0"/>
          </a:p>
        </p:txBody>
      </p:sp>
      <p:sp>
        <p:nvSpPr>
          <p:cNvPr id="4" name="Rectangle 3"/>
          <p:cNvSpPr/>
          <p:nvPr/>
        </p:nvSpPr>
        <p:spPr>
          <a:xfrm>
            <a:off x="0" y="990600"/>
            <a:ext cx="2895600" cy="502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200" dirty="0" smtClean="0"/>
              <a:t>List = [1, 2, 3, 4, 5, 6,2]   </a:t>
            </a:r>
            <a:br>
              <a:rPr lang="en-US" sz="1200" dirty="0" smtClean="0"/>
            </a:br>
            <a:r>
              <a:rPr lang="en-US" sz="1200" dirty="0" smtClean="0"/>
              <a:t>print(List)   </a:t>
            </a:r>
            <a:br>
              <a:rPr lang="en-US" sz="1200" dirty="0" smtClean="0"/>
            </a:br>
            <a:r>
              <a:rPr lang="en-US" sz="1200" dirty="0" smtClean="0"/>
              <a:t>List[2] = 10;  #update 2 index value </a:t>
            </a:r>
            <a:br>
              <a:rPr lang="en-US" sz="1200" dirty="0" smtClean="0"/>
            </a:br>
            <a:r>
              <a:rPr lang="en-US" sz="1200" dirty="0" smtClean="0"/>
              <a:t>print(List)  </a:t>
            </a:r>
            <a:br>
              <a:rPr lang="en-US" sz="1200" dirty="0" smtClean="0"/>
            </a:br>
            <a:r>
              <a:rPr lang="en-US" sz="1200" dirty="0" smtClean="0"/>
              <a:t>List[1:3] = [89, 78]    # 1 and 2 index are del</a:t>
            </a:r>
            <a:br>
              <a:rPr lang="en-US" sz="1200" dirty="0" smtClean="0"/>
            </a:br>
            <a:r>
              <a:rPr lang="en-US" sz="1200" dirty="0" smtClean="0"/>
              <a:t>print(List)</a:t>
            </a:r>
            <a:br>
              <a:rPr lang="en-US" sz="1200" dirty="0" smtClean="0"/>
            </a:br>
            <a:r>
              <a:rPr lang="en-US" sz="1200" i="1" dirty="0" smtClean="0"/>
              <a:t>#del List[0]  # del perticular index</a:t>
            </a:r>
            <a:br>
              <a:rPr lang="en-US" sz="1200" i="1" dirty="0" smtClean="0"/>
            </a:br>
            <a:r>
              <a:rPr lang="en-US" sz="1200" i="1" dirty="0" smtClean="0"/>
              <a:t>#List.remove(5); # remove 5 value</a:t>
            </a:r>
            <a:br>
              <a:rPr lang="en-US" sz="1200" i="1" dirty="0" smtClean="0"/>
            </a:br>
            <a:r>
              <a:rPr lang="en-US" sz="1200" i="1" dirty="0" smtClean="0"/>
              <a:t>#print(List);</a:t>
            </a:r>
            <a:br>
              <a:rPr lang="en-US" sz="1200" i="1" dirty="0" smtClean="0"/>
            </a:br>
            <a:r>
              <a:rPr lang="en-US" sz="1200" i="1" dirty="0" smtClean="0"/>
              <a:t>#append list</a:t>
            </a:r>
            <a:br>
              <a:rPr lang="en-US" sz="1200" i="1" dirty="0" smtClean="0"/>
            </a:br>
            <a:r>
              <a:rPr lang="en-US" sz="1200" dirty="0" smtClean="0"/>
              <a:t>my_list = [</a:t>
            </a:r>
            <a:r>
              <a:rPr lang="en-US" sz="1200" b="1" dirty="0" smtClean="0"/>
              <a:t>'gtech'</a:t>
            </a:r>
            <a:r>
              <a:rPr lang="en-US" sz="1200" dirty="0" smtClean="0"/>
              <a:t>, </a:t>
            </a:r>
            <a:r>
              <a:rPr lang="en-US" sz="1200" b="1" dirty="0" smtClean="0"/>
              <a:t>'for'</a:t>
            </a:r>
            <a:r>
              <a:rPr lang="en-US" sz="1200" dirty="0" smtClean="0"/>
              <a:t>]</a:t>
            </a:r>
            <a:br>
              <a:rPr lang="en-US" sz="1200" dirty="0" smtClean="0"/>
            </a:br>
            <a:r>
              <a:rPr lang="en-US" sz="1200" dirty="0" smtClean="0"/>
              <a:t>another_list = [6, 0, 4, 1]</a:t>
            </a:r>
            <a:br>
              <a:rPr lang="en-US" sz="1200" dirty="0" smtClean="0"/>
            </a:br>
            <a:r>
              <a:rPr lang="en-US" sz="1200" dirty="0" smtClean="0"/>
              <a:t>my_list.append(another_list)</a:t>
            </a:r>
            <a:br>
              <a:rPr lang="en-US" sz="1200" dirty="0" smtClean="0"/>
            </a:br>
            <a:r>
              <a:rPr lang="en-US" sz="1200" dirty="0" smtClean="0"/>
              <a:t>print (my_list)</a:t>
            </a:r>
            <a:br>
              <a:rPr lang="en-US" sz="1200" dirty="0" smtClean="0"/>
            </a:br>
            <a:r>
              <a:rPr lang="en-US" sz="1200" i="1" dirty="0" smtClean="0"/>
              <a:t>#estend List</a:t>
            </a:r>
            <a:br>
              <a:rPr lang="en-US" sz="1200" i="1" dirty="0" smtClean="0"/>
            </a:br>
            <a:r>
              <a:rPr lang="en-US" sz="1200" dirty="0" smtClean="0"/>
              <a:t>my_list1 = [</a:t>
            </a:r>
            <a:r>
              <a:rPr lang="en-US" sz="1200" b="1" dirty="0" smtClean="0"/>
              <a:t>'gtech'</a:t>
            </a:r>
            <a:r>
              <a:rPr lang="en-US" sz="1200" dirty="0" smtClean="0"/>
              <a:t>, </a:t>
            </a:r>
            <a:r>
              <a:rPr lang="en-US" sz="1200" b="1" dirty="0" smtClean="0"/>
              <a:t>'for'</a:t>
            </a:r>
            <a:r>
              <a:rPr lang="en-US" sz="1200" dirty="0" smtClean="0"/>
              <a:t>]</a:t>
            </a:r>
            <a:br>
              <a:rPr lang="en-US" sz="1200" dirty="0" smtClean="0"/>
            </a:br>
            <a:r>
              <a:rPr lang="en-US" sz="1200" dirty="0" smtClean="0"/>
              <a:t>my_list1.extend(</a:t>
            </a:r>
            <a:r>
              <a:rPr lang="en-US" sz="1200" b="1" dirty="0" smtClean="0"/>
              <a:t>'abc'</a:t>
            </a:r>
            <a:r>
              <a:rPr lang="en-US" sz="1200" dirty="0" smtClean="0"/>
              <a:t>); # split value and add “a”,”b”,”c”</a:t>
            </a:r>
          </a:p>
          <a:p>
            <a:r>
              <a:rPr lang="en-US" sz="1200" dirty="0" smtClean="0"/>
              <a:t>#my_list1.extends([25,89,83])</a:t>
            </a:r>
            <a:br>
              <a:rPr lang="en-US" sz="1200" dirty="0" smtClean="0"/>
            </a:br>
            <a:r>
              <a:rPr lang="en-US" sz="1200" dirty="0" smtClean="0"/>
              <a:t>print (my_list1)</a:t>
            </a:r>
          </a:p>
          <a:p>
            <a:endParaRPr lang="en-US" sz="1200" dirty="0" smtClean="0"/>
          </a:p>
          <a:p>
            <a:r>
              <a:rPr lang="en-US" sz="1200" dirty="0" smtClean="0"/>
              <a:t># use min() , max(), sum() </a:t>
            </a:r>
            <a:br>
              <a:rPr lang="en-US" sz="1200" dirty="0" smtClean="0"/>
            </a:br>
            <a:endParaRPr lang="en-US" sz="1200" dirty="0"/>
          </a:p>
        </p:txBody>
      </p:sp>
      <p:sp>
        <p:nvSpPr>
          <p:cNvPr id="6" name="Rectangle 5"/>
          <p:cNvSpPr/>
          <p:nvPr/>
        </p:nvSpPr>
        <p:spPr>
          <a:xfrm>
            <a:off x="3048000" y="1066800"/>
            <a:ext cx="6096000" cy="1905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200" b="1" u="sng" dirty="0" smtClean="0"/>
              <a:t>Python List Operations</a:t>
            </a:r>
          </a:p>
          <a:p>
            <a:r>
              <a:rPr lang="en-US" sz="1200" dirty="0" smtClean="0"/>
              <a:t>List = [1, 2, 3, 4, 5, 6]</a:t>
            </a:r>
            <a:br>
              <a:rPr lang="en-US" sz="1200" dirty="0" smtClean="0"/>
            </a:br>
            <a:r>
              <a:rPr lang="en-US" sz="1200" dirty="0" smtClean="0"/>
              <a:t>List1=[5,8,9,6];</a:t>
            </a:r>
            <a:br>
              <a:rPr lang="en-US" sz="1200" dirty="0" smtClean="0"/>
            </a:br>
            <a:r>
              <a:rPr lang="en-US" sz="1200" dirty="0" smtClean="0"/>
              <a:t>print(List*2); </a:t>
            </a:r>
            <a:r>
              <a:rPr lang="en-US" sz="1200" i="1" dirty="0" smtClean="0"/>
              <a:t># Repetition, two times print value</a:t>
            </a:r>
            <a:br>
              <a:rPr lang="en-US" sz="1200" i="1" dirty="0" smtClean="0"/>
            </a:br>
            <a:r>
              <a:rPr lang="en-US" sz="1200" dirty="0" smtClean="0"/>
              <a:t>print(List+List1); </a:t>
            </a:r>
            <a:r>
              <a:rPr lang="en-US" sz="1200" i="1" dirty="0" smtClean="0"/>
              <a:t>#Concatenation, add list and List1,</a:t>
            </a:r>
            <a:br>
              <a:rPr lang="en-US" sz="1200" i="1" dirty="0" smtClean="0"/>
            </a:br>
            <a:r>
              <a:rPr lang="en-US" sz="1200" dirty="0" smtClean="0"/>
              <a:t>print(2 </a:t>
            </a:r>
            <a:r>
              <a:rPr lang="en-US" sz="1200" b="1" dirty="0" smtClean="0"/>
              <a:t>in </a:t>
            </a:r>
            <a:r>
              <a:rPr lang="en-US" sz="1200" dirty="0" smtClean="0"/>
              <a:t>List); </a:t>
            </a:r>
            <a:r>
              <a:rPr lang="en-US" sz="1200" i="1" dirty="0" smtClean="0"/>
              <a:t># Membership, print True if 2 include in List</a:t>
            </a:r>
            <a:br>
              <a:rPr lang="en-US" sz="1200" i="1" dirty="0" smtClean="0"/>
            </a:br>
            <a:r>
              <a:rPr lang="en-US" sz="1200" b="1" dirty="0" smtClean="0"/>
              <a:t>for </a:t>
            </a:r>
            <a:r>
              <a:rPr lang="en-US" sz="1200" dirty="0" smtClean="0"/>
              <a:t>l </a:t>
            </a:r>
            <a:r>
              <a:rPr lang="en-US" sz="1200" b="1" dirty="0" smtClean="0"/>
              <a:t>in </a:t>
            </a:r>
            <a:r>
              <a:rPr lang="en-US" sz="1200" dirty="0" smtClean="0"/>
              <a:t>List: </a:t>
            </a:r>
            <a:r>
              <a:rPr lang="en-US" sz="1200" i="1" dirty="0" smtClean="0"/>
              <a:t>#Iteration print value</a:t>
            </a:r>
            <a:br>
              <a:rPr lang="en-US" sz="1200" i="1" dirty="0" smtClean="0"/>
            </a:br>
            <a:r>
              <a:rPr lang="en-US" sz="1200" i="1" dirty="0" smtClean="0"/>
              <a:t>    </a:t>
            </a:r>
            <a:r>
              <a:rPr lang="en-US" sz="1200" dirty="0" smtClean="0"/>
              <a:t>print(l);</a:t>
            </a:r>
            <a:br>
              <a:rPr lang="en-US" sz="1200" dirty="0" smtClean="0"/>
            </a:br>
            <a:r>
              <a:rPr lang="en-US" sz="1200" dirty="0" smtClean="0"/>
              <a:t>print(len(List)); </a:t>
            </a:r>
            <a:r>
              <a:rPr lang="en-US" sz="1200" i="1" dirty="0" smtClean="0"/>
              <a:t># return Length </a:t>
            </a:r>
            <a:br>
              <a:rPr lang="en-US" sz="1200" i="1" dirty="0" smtClean="0"/>
            </a:br>
            <a:r>
              <a:rPr lang="en-US" sz="1200" i="1" dirty="0" smtClean="0"/>
              <a:t/>
            </a:r>
            <a:br>
              <a:rPr lang="en-US" sz="1200" i="1" dirty="0" smtClean="0"/>
            </a:br>
            <a:endParaRPr lang="en-US" sz="1200" dirty="0" smtClean="0"/>
          </a:p>
          <a:p>
            <a:endParaRPr lang="en-US" sz="1200" dirty="0"/>
          </a:p>
        </p:txBody>
      </p:sp>
      <p:sp>
        <p:nvSpPr>
          <p:cNvPr id="7" name="Rectangle 6"/>
          <p:cNvSpPr/>
          <p:nvPr/>
        </p:nvSpPr>
        <p:spPr>
          <a:xfrm>
            <a:off x="2971800" y="3048000"/>
            <a:ext cx="6172200" cy="3505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200" b="1" u="sng" dirty="0" smtClean="0"/>
              <a:t>List Built-in functions</a:t>
            </a:r>
          </a:p>
          <a:p>
            <a:r>
              <a:rPr lang="en-US" sz="1200" dirty="0" smtClean="0"/>
              <a:t>List = [1, 2, 3, 4, 5, 6]</a:t>
            </a:r>
            <a:br>
              <a:rPr lang="en-US" sz="1200" dirty="0" smtClean="0"/>
            </a:br>
            <a:r>
              <a:rPr lang="en-US" sz="1200" dirty="0" smtClean="0"/>
              <a:t>List1=[5,8,9];</a:t>
            </a:r>
            <a:br>
              <a:rPr lang="en-US" sz="1200" dirty="0" smtClean="0"/>
            </a:br>
            <a:r>
              <a:rPr lang="en-US" sz="1200" dirty="0" smtClean="0"/>
              <a:t>List1.clear(); </a:t>
            </a:r>
            <a:r>
              <a:rPr lang="en-US" sz="1200" i="1" dirty="0" smtClean="0"/>
              <a:t># empty List</a:t>
            </a:r>
            <a:br>
              <a:rPr lang="en-US" sz="1200" i="1" dirty="0" smtClean="0"/>
            </a:br>
            <a:r>
              <a:rPr lang="en-US" sz="1200" dirty="0" smtClean="0"/>
              <a:t>print(List1);</a:t>
            </a:r>
            <a:br>
              <a:rPr lang="en-US" sz="1200" dirty="0" smtClean="0"/>
            </a:br>
            <a:r>
              <a:rPr lang="en-US" sz="1200" dirty="0" smtClean="0"/>
              <a:t>List1=List.copy(); </a:t>
            </a:r>
            <a:r>
              <a:rPr lang="en-US" sz="1200" i="1" dirty="0" smtClean="0"/>
              <a:t>#copy List</a:t>
            </a:r>
            <a:br>
              <a:rPr lang="en-US" sz="1200" i="1" dirty="0" smtClean="0"/>
            </a:br>
            <a:r>
              <a:rPr lang="en-US" sz="1200" dirty="0" smtClean="0"/>
              <a:t>print(List1);</a:t>
            </a:r>
            <a:br>
              <a:rPr lang="en-US" sz="1200" dirty="0" smtClean="0"/>
            </a:br>
            <a:r>
              <a:rPr lang="en-US" sz="1200" dirty="0" smtClean="0"/>
              <a:t>print(List.count(4)); </a:t>
            </a:r>
            <a:r>
              <a:rPr lang="en-US" sz="1200" i="1" dirty="0" smtClean="0"/>
              <a:t># haw many 4 include in your List</a:t>
            </a:r>
            <a:br>
              <a:rPr lang="en-US" sz="1200" i="1" dirty="0" smtClean="0"/>
            </a:br>
            <a:r>
              <a:rPr lang="en-US" sz="1200" dirty="0" smtClean="0"/>
              <a:t>print(List.index(4)) </a:t>
            </a:r>
            <a:r>
              <a:rPr lang="en-US" sz="1200" i="1" dirty="0" smtClean="0"/>
              <a:t># index value return that contain 4</a:t>
            </a:r>
            <a:br>
              <a:rPr lang="en-US" sz="1200" i="1" dirty="0" smtClean="0"/>
            </a:br>
            <a:r>
              <a:rPr lang="en-US" sz="1200" dirty="0" smtClean="0"/>
              <a:t>List.insert(2,12); </a:t>
            </a:r>
            <a:r>
              <a:rPr lang="en-US" sz="1200" i="1" dirty="0" smtClean="0"/>
              <a:t># 2 index ,12 value put not Replace ( List.append(20) its mean add 20 end of list)</a:t>
            </a:r>
            <a:br>
              <a:rPr lang="en-US" sz="1200" i="1" dirty="0" smtClean="0"/>
            </a:br>
            <a:r>
              <a:rPr lang="en-US" sz="1200" dirty="0" smtClean="0"/>
              <a:t>print(List);</a:t>
            </a:r>
            <a:br>
              <a:rPr lang="en-US" sz="1200" dirty="0" smtClean="0"/>
            </a:br>
            <a:r>
              <a:rPr lang="en-US" sz="1200" dirty="0" smtClean="0"/>
              <a:t>print(List.pop()); </a:t>
            </a:r>
            <a:r>
              <a:rPr lang="en-US" sz="1200" i="1" dirty="0" smtClean="0"/>
              <a:t># List.pop(-2) that means del reverse second position value</a:t>
            </a:r>
            <a:br>
              <a:rPr lang="en-US" sz="1200" i="1" dirty="0" smtClean="0"/>
            </a:br>
            <a:r>
              <a:rPr lang="en-US" sz="1200" dirty="0" smtClean="0"/>
              <a:t>List.reverse(); </a:t>
            </a:r>
            <a:r>
              <a:rPr lang="en-US" sz="1200" i="1" dirty="0" smtClean="0"/>
              <a:t># reverse List not sorting </a:t>
            </a:r>
            <a:br>
              <a:rPr lang="en-US" sz="1200" i="1" dirty="0" smtClean="0"/>
            </a:br>
            <a:r>
              <a:rPr lang="en-US" sz="1200" dirty="0" smtClean="0"/>
              <a:t>print(List);</a:t>
            </a:r>
            <a:br>
              <a:rPr lang="en-US" sz="1200" dirty="0" smtClean="0"/>
            </a:br>
            <a:r>
              <a:rPr lang="en-US" sz="1200" dirty="0" smtClean="0"/>
              <a:t>List.sort(reverse=False); </a:t>
            </a:r>
            <a:r>
              <a:rPr lang="en-US" sz="1200" i="1" dirty="0" smtClean="0"/>
              <a:t># List sort Asc order</a:t>
            </a:r>
            <a:br>
              <a:rPr lang="en-US" sz="1200" i="1" dirty="0" smtClean="0"/>
            </a:br>
            <a:r>
              <a:rPr lang="en-US" sz="1200" dirty="0" smtClean="0"/>
              <a:t>print(List);</a:t>
            </a:r>
            <a:br>
              <a:rPr lang="en-US" sz="1200" dirty="0" smtClean="0"/>
            </a:br>
            <a:endParaRPr lang="en-US" sz="1200" b="1" dirty="0" smtClean="0"/>
          </a:p>
          <a:p>
            <a:endParaRPr lang="en-US" sz="1200" b="1" dirty="0" smtClean="0"/>
          </a:p>
          <a:p>
            <a:endParaRPr lang="en-US" sz="1200"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GB" sz="1600" dirty="0" smtClean="0"/>
              <a:t>-&gt; RL learning Process</a:t>
            </a:r>
          </a:p>
          <a:p>
            <a:pPr>
              <a:buNone/>
            </a:pPr>
            <a:endParaRPr lang="en-US" sz="1600" dirty="0"/>
          </a:p>
        </p:txBody>
      </p:sp>
      <p:pic>
        <p:nvPicPr>
          <p:cNvPr id="4" name="Picture 3" descr="1.png"/>
          <p:cNvPicPr>
            <a:picLocks noChangeAspect="1"/>
          </p:cNvPicPr>
          <p:nvPr/>
        </p:nvPicPr>
        <p:blipFill>
          <a:blip r:embed="rId2"/>
          <a:stretch>
            <a:fillRect/>
          </a:stretch>
        </p:blipFill>
        <p:spPr>
          <a:xfrm>
            <a:off x="0" y="304800"/>
            <a:ext cx="8915400" cy="640080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GB" sz="1600" b="1" dirty="0" smtClean="0"/>
              <a:t>-&gt;</a:t>
            </a:r>
            <a:r>
              <a:rPr lang="en-US" sz="1600" dirty="0" smtClean="0"/>
              <a:t>Recommendation System</a:t>
            </a:r>
          </a:p>
          <a:p>
            <a:pPr>
              <a:buNone/>
            </a:pPr>
            <a:endParaRPr lang="en-GB" sz="1600" b="1" dirty="0" smtClean="0"/>
          </a:p>
          <a:p>
            <a:pPr>
              <a:buNone/>
            </a:pPr>
            <a:r>
              <a:rPr lang="en-GB" sz="1600" dirty="0" smtClean="0"/>
              <a:t> </a:t>
            </a:r>
            <a:endParaRPr lang="en-US" sz="1600" dirty="0"/>
          </a:p>
        </p:txBody>
      </p:sp>
      <p:pic>
        <p:nvPicPr>
          <p:cNvPr id="4" name="Picture 3" descr="7.png"/>
          <p:cNvPicPr>
            <a:picLocks noChangeAspect="1"/>
          </p:cNvPicPr>
          <p:nvPr/>
        </p:nvPicPr>
        <p:blipFill>
          <a:blip r:embed="rId2"/>
          <a:stretch>
            <a:fillRect/>
          </a:stretch>
        </p:blipFill>
        <p:spPr>
          <a:xfrm>
            <a:off x="0" y="304800"/>
            <a:ext cx="8991600" cy="525780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GB" sz="1600" b="1" dirty="0" smtClean="0"/>
              <a:t>-&gt;Deep Learning </a:t>
            </a:r>
          </a:p>
          <a:p>
            <a:pPr>
              <a:buNone/>
            </a:pPr>
            <a:endParaRPr lang="en-US" sz="1600" dirty="0"/>
          </a:p>
        </p:txBody>
      </p:sp>
      <p:pic>
        <p:nvPicPr>
          <p:cNvPr id="4" name="Picture 3" descr="1.png"/>
          <p:cNvPicPr>
            <a:picLocks noChangeAspect="1"/>
          </p:cNvPicPr>
          <p:nvPr/>
        </p:nvPicPr>
        <p:blipFill>
          <a:blip r:embed="rId2"/>
          <a:stretch>
            <a:fillRect/>
          </a:stretch>
        </p:blipFill>
        <p:spPr>
          <a:xfrm>
            <a:off x="0" y="304800"/>
            <a:ext cx="8991600" cy="3352800"/>
          </a:xfrm>
          <a:prstGeom prst="rect">
            <a:avLst/>
          </a:prstGeom>
        </p:spPr>
      </p:pic>
      <p:pic>
        <p:nvPicPr>
          <p:cNvPr id="5" name="Picture 4" descr="2.png"/>
          <p:cNvPicPr>
            <a:picLocks noChangeAspect="1"/>
          </p:cNvPicPr>
          <p:nvPr/>
        </p:nvPicPr>
        <p:blipFill>
          <a:blip r:embed="rId3"/>
          <a:stretch>
            <a:fillRect/>
          </a:stretch>
        </p:blipFill>
        <p:spPr>
          <a:xfrm>
            <a:off x="0" y="3733800"/>
            <a:ext cx="8991600" cy="297180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GB" sz="1600" b="1" dirty="0" smtClean="0"/>
              <a:t>-&gt; Deep </a:t>
            </a:r>
            <a:r>
              <a:rPr lang="en-GB" sz="1600" b="1" dirty="0" err="1" smtClean="0"/>
              <a:t>Learing</a:t>
            </a:r>
            <a:r>
              <a:rPr lang="en-GB" sz="1600" b="1" dirty="0" smtClean="0"/>
              <a:t> Framework</a:t>
            </a:r>
          </a:p>
          <a:p>
            <a:pPr>
              <a:buNone/>
            </a:pPr>
            <a:r>
              <a:rPr lang="en-GB" sz="1600" dirty="0" smtClean="0"/>
              <a:t>--</a:t>
            </a:r>
            <a:r>
              <a:rPr lang="en-GB" sz="1600" dirty="0" smtClean="0">
                <a:sym typeface="Wingdings" pitchFamily="2" charset="2"/>
              </a:rPr>
              <a:t> </a:t>
            </a:r>
            <a:r>
              <a:rPr lang="en-GB" sz="2400" dirty="0" err="1" smtClean="0"/>
              <a:t>Keras</a:t>
            </a:r>
            <a:r>
              <a:rPr lang="en-GB" sz="2400" dirty="0" smtClean="0"/>
              <a:t> and </a:t>
            </a:r>
            <a:r>
              <a:rPr lang="en-GB" sz="2400" dirty="0" err="1" smtClean="0"/>
              <a:t>tensorflow</a:t>
            </a:r>
            <a:r>
              <a:rPr lang="en-GB" sz="2400" dirty="0" smtClean="0"/>
              <a:t> and </a:t>
            </a:r>
            <a:r>
              <a:rPr lang="en-GB" sz="2400" dirty="0" err="1" smtClean="0"/>
              <a:t>pytorch</a:t>
            </a:r>
            <a:endParaRPr lang="en-GB" sz="2400" dirty="0" smtClean="0"/>
          </a:p>
          <a:p>
            <a:pPr>
              <a:buNone/>
            </a:pPr>
            <a:r>
              <a:rPr lang="en-GB" sz="2400" dirty="0" smtClean="0"/>
              <a:t> </a:t>
            </a:r>
            <a:r>
              <a:rPr lang="en-GB" sz="1600" b="1" dirty="0" smtClean="0"/>
              <a:t>Difference Between </a:t>
            </a:r>
            <a:r>
              <a:rPr lang="en-GB" sz="1600" b="1" dirty="0" err="1" smtClean="0"/>
              <a:t>Keras</a:t>
            </a:r>
            <a:r>
              <a:rPr lang="en-GB" sz="1600" b="1" dirty="0" smtClean="0"/>
              <a:t> and </a:t>
            </a:r>
            <a:r>
              <a:rPr lang="en-GB" sz="1600" b="1" dirty="0" err="1" smtClean="0"/>
              <a:t>tensorflow</a:t>
            </a:r>
            <a:r>
              <a:rPr lang="en-GB" sz="1600" b="1" dirty="0" smtClean="0"/>
              <a:t> and </a:t>
            </a:r>
            <a:r>
              <a:rPr lang="en-GB" sz="1600" b="1" dirty="0" err="1" smtClean="0"/>
              <a:t>pytorch</a:t>
            </a:r>
            <a:endParaRPr lang="en-GB" sz="1600" b="1" dirty="0" smtClean="0"/>
          </a:p>
          <a:p>
            <a:pPr>
              <a:buNone/>
            </a:pPr>
            <a:endParaRPr lang="en-US" sz="1600" dirty="0"/>
          </a:p>
        </p:txBody>
      </p:sp>
      <p:pic>
        <p:nvPicPr>
          <p:cNvPr id="4" name="Picture 3" descr="2.png"/>
          <p:cNvPicPr>
            <a:picLocks noChangeAspect="1"/>
          </p:cNvPicPr>
          <p:nvPr/>
        </p:nvPicPr>
        <p:blipFill>
          <a:blip r:embed="rId2"/>
          <a:stretch>
            <a:fillRect/>
          </a:stretch>
        </p:blipFill>
        <p:spPr>
          <a:xfrm>
            <a:off x="0" y="1143000"/>
            <a:ext cx="8839200" cy="541020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GB" sz="1600" b="1" dirty="0" smtClean="0"/>
              <a:t>-&gt; NLP (Natural Language Processing )</a:t>
            </a:r>
          </a:p>
          <a:p>
            <a:pPr>
              <a:buNone/>
            </a:pPr>
            <a:r>
              <a:rPr lang="en-GB" sz="1600" dirty="0" smtClean="0"/>
              <a:t>human and machine communicate </a:t>
            </a:r>
            <a:r>
              <a:rPr lang="en-GB" sz="1600" dirty="0" smtClean="0"/>
              <a:t>directly</a:t>
            </a:r>
          </a:p>
          <a:p>
            <a:pPr>
              <a:buNone/>
            </a:pPr>
            <a:r>
              <a:rPr lang="en-GB" sz="1600" dirty="0" err="1" smtClean="0"/>
              <a:t>Exampl</a:t>
            </a:r>
            <a:r>
              <a:rPr lang="en-GB" sz="1600" dirty="0" smtClean="0"/>
              <a:t>- </a:t>
            </a:r>
            <a:r>
              <a:rPr lang="en-GB" sz="1600" dirty="0" smtClean="0"/>
              <a:t>&gt; speech </a:t>
            </a:r>
            <a:r>
              <a:rPr lang="en-GB" sz="1600" dirty="0" err="1" smtClean="0"/>
              <a:t>regonition</a:t>
            </a:r>
            <a:r>
              <a:rPr lang="en-GB" sz="1600" dirty="0" smtClean="0"/>
              <a:t> ,</a:t>
            </a:r>
            <a:r>
              <a:rPr lang="en-GB" sz="1600" dirty="0" err="1" smtClean="0"/>
              <a:t>google</a:t>
            </a:r>
            <a:r>
              <a:rPr lang="en-GB" sz="1600" dirty="0" smtClean="0"/>
              <a:t> translation </a:t>
            </a:r>
            <a:endParaRPr lang="en-GB" sz="1600" dirty="0" smtClean="0"/>
          </a:p>
          <a:p>
            <a:pPr>
              <a:buNone/>
            </a:pPr>
            <a:r>
              <a:rPr lang="en-GB" sz="2000" b="1" dirty="0" smtClean="0"/>
              <a:t>What is the technique of NLP </a:t>
            </a:r>
          </a:p>
          <a:p>
            <a:pPr>
              <a:buNone/>
            </a:pPr>
            <a:endParaRPr lang="en-GB" sz="1400" dirty="0" smtClean="0"/>
          </a:p>
          <a:p>
            <a:pPr>
              <a:buNone/>
            </a:pPr>
            <a:endParaRPr lang="en-US" sz="1600" dirty="0"/>
          </a:p>
        </p:txBody>
      </p:sp>
      <p:pic>
        <p:nvPicPr>
          <p:cNvPr id="4" name="Picture 3" descr="1.png"/>
          <p:cNvPicPr>
            <a:picLocks noChangeAspect="1"/>
          </p:cNvPicPr>
          <p:nvPr/>
        </p:nvPicPr>
        <p:blipFill>
          <a:blip r:embed="rId2"/>
          <a:stretch>
            <a:fillRect/>
          </a:stretch>
        </p:blipFill>
        <p:spPr>
          <a:xfrm>
            <a:off x="0" y="1219200"/>
            <a:ext cx="9144000" cy="54864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US" sz="2000" b="1" dirty="0" smtClean="0"/>
              <a:t>-&gt; Python Tuple</a:t>
            </a:r>
          </a:p>
          <a:p>
            <a:pPr>
              <a:buNone/>
            </a:pPr>
            <a:r>
              <a:rPr lang="en-US" sz="1200" dirty="0" smtClean="0"/>
              <a:t>Python Tuple is used to store the sequence </a:t>
            </a:r>
            <a:r>
              <a:rPr lang="en-US" sz="1200" b="1" dirty="0" smtClean="0">
                <a:solidFill>
                  <a:srgbClr val="FF0000"/>
                </a:solidFill>
              </a:rPr>
              <a:t>of immutable </a:t>
            </a:r>
            <a:r>
              <a:rPr lang="en-US" sz="1200" dirty="0" smtClean="0"/>
              <a:t>python objects. Tuple is similar to lists since the value of the items stored in the list can be changed whereas the </a:t>
            </a:r>
            <a:r>
              <a:rPr lang="en-US" sz="1200" dirty="0" smtClean="0">
                <a:solidFill>
                  <a:srgbClr val="FF0000"/>
                </a:solidFill>
              </a:rPr>
              <a:t>tuple </a:t>
            </a:r>
            <a:r>
              <a:rPr lang="en-US" sz="1200" b="1" dirty="0" smtClean="0">
                <a:solidFill>
                  <a:srgbClr val="FF0000"/>
                </a:solidFill>
              </a:rPr>
              <a:t>is immutable </a:t>
            </a:r>
            <a:r>
              <a:rPr lang="en-US" sz="1200" dirty="0" smtClean="0"/>
              <a:t>and the value of the items stored in the tuple can not be changed.</a:t>
            </a:r>
          </a:p>
          <a:p>
            <a:pPr>
              <a:buNone/>
            </a:pPr>
            <a:endParaRPr lang="en-US" sz="1200" dirty="0" smtClean="0"/>
          </a:p>
          <a:p>
            <a:pPr>
              <a:buNone/>
            </a:pPr>
            <a:endParaRPr lang="en-US" sz="1200" dirty="0" smtClean="0"/>
          </a:p>
          <a:p>
            <a:pPr>
              <a:buNone/>
            </a:pPr>
            <a:endParaRPr lang="en-US" sz="1200" dirty="0" smtClean="0"/>
          </a:p>
          <a:p>
            <a:pPr>
              <a:buNone/>
            </a:pPr>
            <a:r>
              <a:rPr lang="en-US" sz="1400" b="1" dirty="0" smtClean="0"/>
              <a:t>Tuple indexing and splitting</a:t>
            </a:r>
          </a:p>
          <a:p>
            <a:pPr>
              <a:buNone/>
            </a:pPr>
            <a:endParaRPr lang="en-US" sz="1200" dirty="0" smtClean="0"/>
          </a:p>
          <a:p>
            <a:pPr>
              <a:buNone/>
            </a:pPr>
            <a:endParaRPr lang="en-US" sz="1200" dirty="0" smtClean="0"/>
          </a:p>
          <a:p>
            <a:pPr>
              <a:buNone/>
            </a:pPr>
            <a:endParaRPr lang="en-US" sz="1200" dirty="0" smtClean="0"/>
          </a:p>
          <a:p>
            <a:pPr>
              <a:buNone/>
            </a:pPr>
            <a:endParaRPr lang="en-US" sz="2000" dirty="0"/>
          </a:p>
        </p:txBody>
      </p:sp>
      <p:sp>
        <p:nvSpPr>
          <p:cNvPr id="4" name="Rectangle 3"/>
          <p:cNvSpPr/>
          <p:nvPr/>
        </p:nvSpPr>
        <p:spPr>
          <a:xfrm>
            <a:off x="0" y="762000"/>
            <a:ext cx="3200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200" dirty="0" smtClean="0"/>
              <a:t>tuple1 = (10, </a:t>
            </a:r>
            <a:r>
              <a:rPr lang="en-US" sz="1200" b="1" dirty="0" smtClean="0"/>
              <a:t>"abc"</a:t>
            </a:r>
            <a:r>
              <a:rPr lang="en-US" sz="1200" dirty="0" smtClean="0"/>
              <a:t>, 30, 40.5, 50, 60)</a:t>
            </a:r>
            <a:br>
              <a:rPr lang="en-US" sz="1200" dirty="0" smtClean="0"/>
            </a:br>
            <a:r>
              <a:rPr lang="en-US" sz="1200" dirty="0" smtClean="0"/>
              <a:t>print(tuple1) ;</a:t>
            </a:r>
            <a:br>
              <a:rPr lang="en-US" sz="1200" dirty="0" smtClean="0"/>
            </a:br>
            <a:endParaRPr lang="en-US" sz="1200" dirty="0"/>
          </a:p>
        </p:txBody>
      </p:sp>
      <p:pic>
        <p:nvPicPr>
          <p:cNvPr id="5" name="Picture 4" descr="tuple-indexing-and-splitting.png"/>
          <p:cNvPicPr>
            <a:picLocks noChangeAspect="1"/>
          </p:cNvPicPr>
          <p:nvPr/>
        </p:nvPicPr>
        <p:blipFill>
          <a:blip r:embed="rId2"/>
          <a:stretch>
            <a:fillRect/>
          </a:stretch>
        </p:blipFill>
        <p:spPr>
          <a:xfrm>
            <a:off x="152400" y="1752600"/>
            <a:ext cx="3986545" cy="2819400"/>
          </a:xfrm>
          <a:prstGeom prst="rect">
            <a:avLst/>
          </a:prstGeom>
        </p:spPr>
      </p:pic>
      <p:sp>
        <p:nvSpPr>
          <p:cNvPr id="6" name="Rectangle 5"/>
          <p:cNvSpPr/>
          <p:nvPr/>
        </p:nvSpPr>
        <p:spPr>
          <a:xfrm>
            <a:off x="4038600" y="1447800"/>
            <a:ext cx="5105400" cy="175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200" b="1" dirty="0" smtClean="0"/>
              <a:t>List and Tuple Operation Same</a:t>
            </a:r>
          </a:p>
          <a:p>
            <a:r>
              <a:rPr lang="en-US" sz="1200" b="1" dirty="0" smtClean="0"/>
              <a:t>List VS Tuple:-</a:t>
            </a:r>
          </a:p>
          <a:p>
            <a:r>
              <a:rPr lang="en-US" sz="1200" b="1" dirty="0" smtClean="0"/>
              <a:t>List-&gt;</a:t>
            </a:r>
          </a:p>
          <a:p>
            <a:r>
              <a:rPr lang="en-US" sz="1200" dirty="0" smtClean="0"/>
              <a:t>The list Is used in the scenario in which we need to store the simple collections with no constraints where the value of the items can be changed.</a:t>
            </a:r>
          </a:p>
          <a:p>
            <a:r>
              <a:rPr lang="en-US" sz="1200" b="1" dirty="0" smtClean="0"/>
              <a:t>Tuple-&gt;</a:t>
            </a:r>
          </a:p>
          <a:p>
            <a:r>
              <a:rPr lang="en-US" sz="1200" dirty="0" smtClean="0"/>
              <a:t>The tuple is used in the cases where we need to store the read-only collections i.e., the value of the items can not be changed. It can be used as the key inside the dictionary.</a:t>
            </a:r>
          </a:p>
          <a:p>
            <a:endParaRPr lang="en-US" sz="1200" b="1" dirty="0" smtClean="0"/>
          </a:p>
          <a:p>
            <a:endParaRPr lang="en-US" sz="1200" b="1" dirty="0" smtClean="0"/>
          </a:p>
          <a:p>
            <a:r>
              <a:rPr lang="en-US" sz="1200" b="1" dirty="0" smtClean="0"/>
              <a:t> </a:t>
            </a:r>
            <a:endParaRPr lang="en-US" sz="1200" b="1" dirty="0"/>
          </a:p>
        </p:txBody>
      </p:sp>
      <p:sp>
        <p:nvSpPr>
          <p:cNvPr id="7" name="Rectangle 6"/>
          <p:cNvSpPr/>
          <p:nvPr/>
        </p:nvSpPr>
        <p:spPr>
          <a:xfrm>
            <a:off x="4038600" y="3352800"/>
            <a:ext cx="5105400" cy="1295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400" dirty="0" smtClean="0"/>
              <a:t>Nesting List and tuple</a:t>
            </a:r>
          </a:p>
          <a:p>
            <a:r>
              <a:rPr lang="en-US" sz="1400" dirty="0" smtClean="0"/>
              <a:t>a= [(101, </a:t>
            </a:r>
            <a:r>
              <a:rPr lang="en-US" sz="1400" b="1" dirty="0" smtClean="0"/>
              <a:t>"Ayush"</a:t>
            </a:r>
            <a:r>
              <a:rPr lang="en-US" sz="1400" dirty="0" smtClean="0"/>
              <a:t>, 22), (102, </a:t>
            </a:r>
            <a:r>
              <a:rPr lang="en-US" sz="1400" b="1" dirty="0" smtClean="0"/>
              <a:t>"john"</a:t>
            </a:r>
            <a:r>
              <a:rPr lang="en-US" sz="1400" dirty="0" smtClean="0"/>
              <a:t>, 29), (103, </a:t>
            </a:r>
            <a:r>
              <a:rPr lang="en-US" sz="1400" b="1" dirty="0" smtClean="0"/>
              <a:t>"james"</a:t>
            </a:r>
            <a:r>
              <a:rPr lang="en-US" sz="1400" dirty="0" smtClean="0"/>
              <a:t>, 45), (104, </a:t>
            </a:r>
            <a:r>
              <a:rPr lang="en-US" sz="1400" b="1" dirty="0" smtClean="0"/>
              <a:t>"Ben"</a:t>
            </a:r>
            <a:r>
              <a:rPr lang="en-US" sz="1400" dirty="0" smtClean="0"/>
              <a:t>, 34)]</a:t>
            </a:r>
            <a:br>
              <a:rPr lang="en-US" sz="1400" dirty="0" smtClean="0"/>
            </a:br>
            <a:r>
              <a:rPr lang="en-US" sz="1400" dirty="0" smtClean="0"/>
              <a:t>print(a);</a:t>
            </a:r>
            <a:br>
              <a:rPr lang="en-US" sz="1400" dirty="0" smtClean="0"/>
            </a:br>
            <a:r>
              <a:rPr lang="en-US" sz="1400" dirty="0" smtClean="0"/>
              <a:t>print(a[0])</a:t>
            </a:r>
          </a:p>
          <a:p>
            <a:endParaRPr lang="en-US" sz="1200" dirty="0"/>
          </a:p>
        </p:txBody>
      </p:sp>
      <p:sp>
        <p:nvSpPr>
          <p:cNvPr id="8" name="Rectangle 7"/>
          <p:cNvSpPr/>
          <p:nvPr/>
        </p:nvSpPr>
        <p:spPr>
          <a:xfrm>
            <a:off x="3886200" y="4953000"/>
            <a:ext cx="52578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200" dirty="0" smtClean="0"/>
              <a:t># Sort and Reverse Tuple </a:t>
            </a:r>
          </a:p>
          <a:p>
            <a:r>
              <a:rPr lang="en-US" sz="1200" dirty="0" smtClean="0"/>
              <a:t>t=(25,89,10,8);t1=[5,89,10,8]g=reversed(t); </a:t>
            </a:r>
          </a:p>
          <a:p>
            <a:r>
              <a:rPr lang="en-US" sz="1200" dirty="0" smtClean="0"/>
              <a:t># tuple is immutable so g store reverse value and return object reference</a:t>
            </a:r>
          </a:p>
          <a:p>
            <a:r>
              <a:rPr lang="en-US" sz="1200" dirty="0" smtClean="0"/>
              <a:t>print(tuple(g));</a:t>
            </a:r>
          </a:p>
          <a:p>
            <a:r>
              <a:rPr lang="en-US" sz="1200" dirty="0" smtClean="0"/>
              <a:t> # show tuple value</a:t>
            </a:r>
          </a:p>
          <a:p>
            <a:r>
              <a:rPr lang="en-US" sz="1200" dirty="0" smtClean="0"/>
              <a:t> g1=sorted(t1,reverse=False); # sorted tuple </a:t>
            </a:r>
          </a:p>
          <a:p>
            <a:r>
              <a:rPr lang="en-US" sz="1200" dirty="0" smtClean="0"/>
              <a:t>print(tuple(g1));</a:t>
            </a:r>
            <a:endParaRPr lang="en-US" sz="1200" dirty="0"/>
          </a:p>
        </p:txBody>
      </p:sp>
      <p:sp>
        <p:nvSpPr>
          <p:cNvPr id="9" name="Rectangle 8"/>
          <p:cNvSpPr/>
          <p:nvPr/>
        </p:nvSpPr>
        <p:spPr>
          <a:xfrm>
            <a:off x="0" y="4800600"/>
            <a:ext cx="3657600" cy="2057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400" b="1" dirty="0" smtClean="0"/>
              <a:t>Possiable to add another value in Tuple ??</a:t>
            </a:r>
          </a:p>
          <a:p>
            <a:r>
              <a:rPr lang="en-US" sz="1200" dirty="0" smtClean="0"/>
              <a:t>No, #using merge of tuples with the + operator you can add an element and it will create a new tuple</a:t>
            </a:r>
          </a:p>
          <a:p>
            <a:r>
              <a:rPr lang="en-US" sz="1200" dirty="0" smtClean="0"/>
              <a:t>t = (1,2,3)</a:t>
            </a:r>
          </a:p>
          <a:p>
            <a:r>
              <a:rPr lang="en-US" sz="1200" dirty="0" smtClean="0"/>
              <a:t>t = t + (1,8) # this t is a different object </a:t>
            </a:r>
          </a:p>
          <a:p>
            <a:r>
              <a:rPr lang="en-US" sz="1200" dirty="0" smtClean="0"/>
              <a:t>#adding items in a specific index</a:t>
            </a:r>
          </a:p>
          <a:p>
            <a:r>
              <a:rPr lang="en-US" sz="1200" dirty="0" smtClean="0"/>
              <a:t>t = t[:2] + (15, 20, 25)  # index from 2 (value replace 1 and 8)  </a:t>
            </a:r>
          </a:p>
          <a:p>
            <a:r>
              <a:rPr lang="en-US" sz="1200" dirty="0" smtClean="0"/>
              <a:t>print(t);</a:t>
            </a:r>
          </a:p>
          <a:p>
            <a:endParaRPr lang="en-US" sz="1200" dirty="0" smtClean="0"/>
          </a:p>
          <a:p>
            <a:r>
              <a:rPr lang="en-US" sz="1200" dirty="0" smtClean="0"/>
              <a:t> </a:t>
            </a:r>
          </a:p>
          <a:p>
            <a:endParaRPr lang="en-US" sz="12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7571</TotalTime>
  <Words>5474</Words>
  <Application>Microsoft Office PowerPoint</Application>
  <PresentationFormat>On-screen Show (4:3)</PresentationFormat>
  <Paragraphs>1582</Paragraphs>
  <Slides>84</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84</vt:i4>
      </vt:variant>
    </vt:vector>
  </HeadingPairs>
  <TitlesOfParts>
    <vt:vector size="86" baseType="lpstr">
      <vt:lpstr>Office Theme</vt:lpstr>
      <vt:lpstr>Document</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EASY</dc:creator>
  <cp:lastModifiedBy>EASY</cp:lastModifiedBy>
  <cp:revision>802</cp:revision>
  <dcterms:created xsi:type="dcterms:W3CDTF">2021-11-22T07:05:34Z</dcterms:created>
  <dcterms:modified xsi:type="dcterms:W3CDTF">2022-04-21T09:47:39Z</dcterms:modified>
</cp:coreProperties>
</file>